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256" r:id="rId5"/>
    <p:sldId id="882" r:id="rId6"/>
    <p:sldId id="883" r:id="rId7"/>
    <p:sldId id="884" r:id="rId8"/>
    <p:sldId id="885" r:id="rId9"/>
    <p:sldId id="853" r:id="rId10"/>
    <p:sldId id="886" r:id="rId11"/>
    <p:sldId id="418" r:id="rId12"/>
    <p:sldId id="881" r:id="rId13"/>
    <p:sldId id="419" r:id="rId14"/>
    <p:sldId id="385" r:id="rId15"/>
    <p:sldId id="887" r:id="rId16"/>
    <p:sldId id="860" r:id="rId17"/>
    <p:sldId id="865" r:id="rId18"/>
    <p:sldId id="866" r:id="rId19"/>
    <p:sldId id="867" r:id="rId20"/>
    <p:sldId id="834" r:id="rId21"/>
    <p:sldId id="871" r:id="rId22"/>
    <p:sldId id="874" r:id="rId23"/>
    <p:sldId id="888" r:id="rId24"/>
    <p:sldId id="877" r:id="rId25"/>
    <p:sldId id="878" r:id="rId26"/>
    <p:sldId id="288" r:id="rId27"/>
    <p:sldId id="890" r:id="rId28"/>
    <p:sldId id="891" r:id="rId29"/>
    <p:sldId id="892" r:id="rId30"/>
    <p:sldId id="893" r:id="rId31"/>
    <p:sldId id="329" r:id="rId32"/>
    <p:sldId id="88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78C9"/>
    <a:srgbClr val="024C84"/>
    <a:srgbClr val="993200"/>
    <a:srgbClr val="F1EBDD"/>
    <a:srgbClr val="FFFFFF"/>
    <a:srgbClr val="176DAD"/>
    <a:srgbClr val="4D4E44"/>
    <a:srgbClr val="176338"/>
    <a:srgbClr val="0F5D3F"/>
    <a:srgbClr val="ABC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8" autoAdjust="0"/>
    <p:restoredTop sz="94660"/>
  </p:normalViewPr>
  <p:slideViewPr>
    <p:cSldViewPr>
      <p:cViewPr varScale="1">
        <p:scale>
          <a:sx n="117" d="100"/>
          <a:sy n="117" d="100"/>
        </p:scale>
        <p:origin x="120" y="396"/>
      </p:cViewPr>
      <p:guideLst>
        <p:guide orient="horz" pos="2160"/>
        <p:guide pos="384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2" d="100"/>
          <a:sy n="102" d="100"/>
        </p:scale>
        <p:origin x="352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93C83-2184-4286-ABE1-941A40B40C8F}" type="datetimeFigureOut">
              <a:rPr lang="en-US" smtClean="0"/>
              <a:pPr/>
              <a:t>10/2/2022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3001-E0F2-47E5-A338-816CC267AF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5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53241F-7ED4-45AC-844C-15DB0D5F9CCD}" type="datetimeFigureOut">
              <a:rPr lang="en-US" smtClean="0"/>
              <a:pPr/>
              <a:t>10/2/2022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73B8C3-A209-4A55-9261-22C2A02B31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8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FB4DA-BBA6-C745-8932-34CB503C6C0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049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" descr="bluemesh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4067" y="1287"/>
            <a:ext cx="12209092" cy="6856713"/>
          </a:xfrm>
          <a:prstGeom prst="rect">
            <a:avLst/>
          </a:prstGeom>
        </p:spPr>
      </p:pic>
      <p:sp>
        <p:nvSpPr>
          <p:cNvPr id="21" name="Title"/>
          <p:cNvSpPr>
            <a:spLocks noGrp="1"/>
          </p:cNvSpPr>
          <p:nvPr>
            <p:ph type="ctrTitle"/>
          </p:nvPr>
        </p:nvSpPr>
        <p:spPr>
          <a:xfrm>
            <a:off x="914400" y="914400"/>
            <a:ext cx="10363200" cy="1828800"/>
          </a:xfrm>
        </p:spPr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ubtitle"/>
          <p:cNvSpPr>
            <a:spLocks noGrp="1"/>
          </p:cNvSpPr>
          <p:nvPr>
            <p:ph type="subTitle" idx="1"/>
          </p:nvPr>
        </p:nvSpPr>
        <p:spPr>
          <a:xfrm>
            <a:off x="914400" y="3203579"/>
            <a:ext cx="10363200" cy="987425"/>
          </a:xfrm>
        </p:spPr>
        <p:txBody>
          <a:bodyPr>
            <a:normAutofit/>
          </a:bodyPr>
          <a:lstStyle>
            <a:lvl1pPr marL="0" indent="0" algn="l">
              <a:buNone/>
              <a:defRPr sz="1604" b="0">
                <a:solidFill>
                  <a:schemeClr val="tx1"/>
                </a:solidFill>
              </a:defRPr>
            </a:lvl1pPr>
            <a:lvl2pPr marL="458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6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5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33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917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50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83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667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Copyright"/>
          <p:cNvSpPr txBox="1"/>
          <p:nvPr userDrawn="1"/>
        </p:nvSpPr>
        <p:spPr>
          <a:xfrm>
            <a:off x="10227052" y="6527632"/>
            <a:ext cx="2438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3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© 2020 The MathWorks, Inc.</a:t>
            </a:r>
          </a:p>
        </p:txBody>
      </p:sp>
      <p:cxnSp>
        <p:nvCxnSpPr>
          <p:cNvPr id="26" name="GrayLine"/>
          <p:cNvCxnSpPr/>
          <p:nvPr userDrawn="1"/>
        </p:nvCxnSpPr>
        <p:spPr>
          <a:xfrm>
            <a:off x="-4067" y="4376652"/>
            <a:ext cx="1220909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Logo" descr="09_MW_logo_CMYK_REV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330730" y="141139"/>
            <a:ext cx="1620665" cy="320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 sz="2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609602" y="1600200"/>
            <a:ext cx="10769600" cy="4648200"/>
          </a:xfrm>
        </p:spPr>
        <p:txBody>
          <a:bodyPr/>
          <a:lstStyle>
            <a:lvl1pPr>
              <a:buSzPct val="75000"/>
              <a:defRPr sz="2400"/>
            </a:lvl1pPr>
            <a:lvl2pPr>
              <a:lnSpc>
                <a:spcPct val="105000"/>
              </a:lnSpc>
              <a:defRPr sz="2000"/>
            </a:lvl2pPr>
            <a:lvl3pPr>
              <a:lnSpc>
                <a:spcPct val="105000"/>
              </a:lnSpc>
              <a:buSzPct val="75000"/>
              <a:defRPr sz="1604"/>
            </a:lvl3pPr>
            <a:lvl4pPr>
              <a:lnSpc>
                <a:spcPct val="105000"/>
              </a:lnSpc>
              <a:defRPr/>
            </a:lvl4pPr>
            <a:lvl5pPr>
              <a:lnSpc>
                <a:spcPct val="105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/>
          <p:cNvSpPr>
            <a:spLocks noGrp="1"/>
          </p:cNvSpPr>
          <p:nvPr>
            <p:ph type="title"/>
          </p:nvPr>
        </p:nvSpPr>
        <p:spPr>
          <a:xfrm>
            <a:off x="609600" y="457200"/>
            <a:ext cx="9448800" cy="990600"/>
          </a:xfrm>
        </p:spPr>
        <p:txBody>
          <a:bodyPr anchor="t" anchorCtr="0"/>
          <a:lstStyle>
            <a:lvl1pPr algn="l">
              <a:defRPr sz="2800" b="0" i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"/>
          <p:cNvSpPr>
            <a:spLocks noGrp="1"/>
          </p:cNvSpPr>
          <p:nvPr>
            <p:ph sz="half" idx="10" hasCustomPrompt="1"/>
          </p:nvPr>
        </p:nvSpPr>
        <p:spPr>
          <a:xfrm>
            <a:off x="609601" y="2819400"/>
            <a:ext cx="5080001" cy="3200400"/>
          </a:xfrm>
        </p:spPr>
        <p:txBody>
          <a:bodyPr/>
          <a:lstStyle>
            <a:lvl1pPr>
              <a:buClr>
                <a:srgbClr val="125687"/>
              </a:buClr>
              <a:buSzTx/>
              <a:defRPr sz="1800" baseline="0"/>
            </a:lvl1pPr>
            <a:lvl2pPr>
              <a:defRPr sz="1604"/>
            </a:lvl2pPr>
            <a:lvl3pPr>
              <a:buNone/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>
              <a:buClr>
                <a:srgbClr val="125687"/>
              </a:buClr>
              <a:buSzTx/>
            </a:pPr>
            <a:r>
              <a:rPr lang="en-US" dirty="0"/>
              <a:t>Click to add b</a:t>
            </a:r>
            <a:r>
              <a:rPr lang="en-US" sz="1805" dirty="0">
                <a:solidFill>
                  <a:prstClr val="black"/>
                </a:solidFill>
              </a:rPr>
              <a:t>rief summary and benefits of feature (ideally three bullets)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Headline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1" y="1600200"/>
            <a:ext cx="5080001" cy="838200"/>
          </a:xfrm>
        </p:spPr>
        <p:txBody>
          <a:bodyPr anchor="t"/>
          <a:lstStyle>
            <a:lvl1pPr marL="0" indent="0" algn="l">
              <a:buNone/>
              <a:defRPr sz="2000" b="0" i="0" baseline="0"/>
            </a:lvl1pPr>
          </a:lstStyle>
          <a:p>
            <a:pPr lvl="0"/>
            <a:r>
              <a:rPr lang="en-US" dirty="0"/>
              <a:t>Click to add headline</a:t>
            </a:r>
            <a:r>
              <a:rPr lang="en-US" sz="2005" b="1" dirty="0">
                <a:solidFill>
                  <a:prstClr val="black"/>
                </a:solidFill>
              </a:rPr>
              <a:t> providing value of feature</a:t>
            </a:r>
            <a:endParaRPr lang="en-US" dirty="0"/>
          </a:p>
        </p:txBody>
      </p:sp>
      <p:sp>
        <p:nvSpPr>
          <p:cNvPr id="14" name="ProductName"/>
          <p:cNvSpPr>
            <a:spLocks noGrp="1"/>
          </p:cNvSpPr>
          <p:nvPr>
            <p:ph type="body" sz="half" idx="12" hasCustomPrompt="1"/>
          </p:nvPr>
        </p:nvSpPr>
        <p:spPr>
          <a:xfrm>
            <a:off x="609602" y="6172200"/>
            <a:ext cx="5473700" cy="533400"/>
          </a:xfrm>
        </p:spPr>
        <p:txBody>
          <a:bodyPr anchor="b" anchorCtr="0"/>
          <a:lstStyle>
            <a:lvl1pPr marL="230761" indent="-229170">
              <a:buClrTx/>
              <a:buSzPct val="125000"/>
              <a:buFont typeface="Courier New" pitchFamily="49" charset="0"/>
              <a:buChar char="»"/>
              <a:defRPr sz="1604" b="0">
                <a:latin typeface="Courier New" pitchFamily="49" charset="0"/>
                <a:cs typeface="Courier New" pitchFamily="49" charset="0"/>
              </a:defRPr>
            </a:lvl1pPr>
          </a:lstStyle>
          <a:p>
            <a:pPr lvl="0"/>
            <a:r>
              <a:rPr lang="en-US" dirty="0"/>
              <a:t>Click to add </a:t>
            </a:r>
            <a:r>
              <a:rPr lang="en-US" sz="1604" dirty="0" err="1">
                <a:latin typeface="Courier New" pitchFamily="49" charset="0"/>
                <a:cs typeface="Courier New" pitchFamily="49" charset="0"/>
              </a:rPr>
              <a:t>product_example_name</a:t>
            </a:r>
            <a:r>
              <a:rPr lang="en-US" sz="1604" dirty="0">
                <a:latin typeface="Courier New" pitchFamily="49" charset="0"/>
                <a:cs typeface="Courier New" pitchFamily="49" charset="0"/>
              </a:rPr>
              <a:t>.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963084" y="1914529"/>
            <a:ext cx="10363200" cy="1362075"/>
          </a:xfrm>
        </p:spPr>
        <p:txBody>
          <a:bodyPr anchor="t"/>
          <a:lstStyle>
            <a:lvl1pPr algn="ctr">
              <a:defRPr sz="3200" b="0" cap="none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Section Header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LeftContent"/>
          <p:cNvSpPr>
            <a:spLocks noGrp="1"/>
          </p:cNvSpPr>
          <p:nvPr>
            <p:ph sz="half" idx="1"/>
          </p:nvPr>
        </p:nvSpPr>
        <p:spPr>
          <a:xfrm>
            <a:off x="609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ightContent"/>
          <p:cNvSpPr>
            <a:spLocks noGrp="1"/>
          </p:cNvSpPr>
          <p:nvPr>
            <p:ph sz="half" idx="2"/>
          </p:nvPr>
        </p:nvSpPr>
        <p:spPr>
          <a:xfrm>
            <a:off x="6197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"/>
          <p:cNvSpPr txBox="1">
            <a:spLocks noChangeArrowheads="1"/>
          </p:cNvSpPr>
          <p:nvPr userDrawn="1"/>
        </p:nvSpPr>
        <p:spPr bwMode="auto">
          <a:xfrm>
            <a:off x="607484" y="1600200"/>
            <a:ext cx="10765536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Edit</a:t>
            </a:r>
            <a:r>
              <a:rPr lang="en-US" sz="2400" baseline="0" dirty="0">
                <a:latin typeface="Arial" pitchFamily="34" charset="0"/>
                <a:cs typeface="Arial" pitchFamily="34" charset="0"/>
              </a:rPr>
              <a:t> in Slide Master view to 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nter agenda items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Bullet 2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Bullet</a:t>
            </a:r>
            <a:r>
              <a:rPr lang="en-US" sz="2400" baseline="0" dirty="0">
                <a:latin typeface="Arial" pitchFamily="34" charset="0"/>
                <a:cs typeface="Arial" pitchFamily="34" charset="0"/>
              </a:rPr>
              <a:t> 3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baseline="0" dirty="0">
                <a:latin typeface="Arial" pitchFamily="34" charset="0"/>
                <a:cs typeface="Arial" pitchFamily="34" charset="0"/>
              </a:rPr>
              <a:t>Bullet 4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tle"/>
          <p:cNvSpPr txBox="1">
            <a:spLocks noChangeArrowheads="1"/>
          </p:cNvSpPr>
          <p:nvPr userDrawn="1"/>
        </p:nvSpPr>
        <p:spPr bwMode="auto">
          <a:xfrm>
            <a:off x="607484" y="464695"/>
            <a:ext cx="1076553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0" marR="0" indent="0" algn="l" defTabSz="916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Edit in Slide</a:t>
            </a:r>
            <a:r>
              <a:rPr lang="en-US" sz="2800" b="0" baseline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Master view to e</a:t>
            </a:r>
            <a:r>
              <a:rPr lang="en-US" sz="2800" b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nter agenda</a:t>
            </a:r>
            <a:r>
              <a:rPr lang="en-US" sz="2800" b="0" baseline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title</a:t>
            </a:r>
            <a:endParaRPr lang="en-US" sz="2800" b="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609602" y="1600200"/>
            <a:ext cx="10769600" cy="464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SlideNumber"/>
          <p:cNvSpPr/>
          <p:nvPr/>
        </p:nvSpPr>
        <p:spPr>
          <a:xfrm>
            <a:off x="11582400" y="6484954"/>
            <a:ext cx="609600" cy="381001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noAutofit/>
          </a:bodyPr>
          <a:lstStyle/>
          <a:p>
            <a:pPr algn="ctr"/>
            <a:fld id="{47FBD1EF-0801-4063-B668-C71608ACC70F}" type="slidenum">
              <a:rPr kumimoji="0" lang="en-US" sz="1203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algn="ctr"/>
              <a:t>‹#›</a:t>
            </a:fld>
            <a:endParaRPr lang="en-US" sz="1203" b="1" dirty="0">
              <a:solidFill>
                <a:schemeClr val="tx2"/>
              </a:solidFill>
            </a:endParaRPr>
          </a:p>
        </p:txBody>
      </p:sp>
      <p:pic>
        <p:nvPicPr>
          <p:cNvPr id="12" name="Logo" descr="logo647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79339" y="23675"/>
            <a:ext cx="1327516" cy="3602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Line"/>
          <p:cNvCxnSpPr/>
          <p:nvPr/>
        </p:nvCxnSpPr>
        <p:spPr>
          <a:xfrm rot="10800000" flipV="1">
            <a:off x="229170" y="176521"/>
            <a:ext cx="10297392" cy="211602"/>
          </a:xfrm>
          <a:prstGeom prst="bentConnector3">
            <a:avLst>
              <a:gd name="adj1" fmla="val 100013"/>
            </a:avLst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9" r:id="rId4"/>
    <p:sldLayoutId id="2147483663" r:id="rId5"/>
    <p:sldLayoutId id="2147483651" r:id="rId6"/>
    <p:sldLayoutId id="2147483652" r:id="rId7"/>
    <p:sldLayoutId id="2147483664" r:id="rId8"/>
  </p:sldLayoutIdLst>
  <p:hf hdr="0" ftr="0" dt="0"/>
  <p:txStyles>
    <p:titleStyle>
      <a:lvl1pPr algn="l" defTabSz="916680" rtl="0" eaLnBrk="1" latinLnBrk="0" hangingPunct="1">
        <a:spcBef>
          <a:spcPct val="0"/>
        </a:spcBef>
        <a:buNone/>
        <a:defRPr sz="2800" b="0" kern="120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3755" indent="-343755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4802" indent="-286462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5850" indent="-229170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4190" indent="-229170" algn="l" defTabSz="916680" rtl="0" eaLnBrk="1" latinLnBrk="0" hangingPunct="1">
        <a:spcBef>
          <a:spcPct val="20000"/>
        </a:spcBef>
        <a:buFont typeface="Arial" pitchFamily="34" charset="0"/>
        <a:buNone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62531" indent="-229170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»"/>
        <a:defRPr sz="14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2087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6pPr>
      <a:lvl7pPr marL="297921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7pPr>
      <a:lvl8pPr marL="343755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8pPr>
      <a:lvl9pPr marL="389589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1pPr>
      <a:lvl2pPr marL="45834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2pPr>
      <a:lvl3pPr marL="91668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3pPr>
      <a:lvl4pPr marL="137502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4pPr>
      <a:lvl5pPr marL="183336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5pPr>
      <a:lvl6pPr marL="229170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6pPr>
      <a:lvl7pPr marL="275004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7pPr>
      <a:lvl8pPr marL="320838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8pPr>
      <a:lvl9pPr marL="366672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37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6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5.mp4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sv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1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thworks.com/help/vision/ug/getting-started-with-object-detection-using-deep-learning.html" TargetMode="External"/><Relationship Id="rId3" Type="http://schemas.openxmlformats.org/officeDocument/2006/relationships/hyperlink" Target="https://www.mathworks.com/help/sm/ug/mars_rover.html" TargetMode="External"/><Relationship Id="rId7" Type="http://schemas.openxmlformats.org/officeDocument/2006/relationships/hyperlink" Target="https://www.mathworks.com/help/deeplearning/ug/object-detection-using-yolo-v2.html" TargetMode="External"/><Relationship Id="rId2" Type="http://schemas.openxmlformats.org/officeDocument/2006/relationships/hyperlink" Target="https://insidelabs-git.mathworks.com/hupadhya/autonomous-mars-rover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mathworks.com/help/nav/ref/plannerhybridastar.html" TargetMode="External"/><Relationship Id="rId11" Type="http://schemas.openxmlformats.org/officeDocument/2006/relationships/hyperlink" Target="https://mathworks-my.sharepoint.com/:w:/p/clanka/EeIBDrormI9AmQhNikVTXqcBL52FcG97ZDKyU_LQthGGJA?e=DUruKP" TargetMode="External"/><Relationship Id="rId5" Type="http://schemas.openxmlformats.org/officeDocument/2006/relationships/hyperlink" Target="https://www.mathworks.com/help/robotics/ug/pure-pursuit-controller.html" TargetMode="External"/><Relationship Id="rId10" Type="http://schemas.openxmlformats.org/officeDocument/2006/relationships/hyperlink" Target="https://www.mathworks.com/help/vision/ug/using-the-stereo-camera-calibrator-app.html" TargetMode="External"/><Relationship Id="rId4" Type="http://schemas.openxmlformats.org/officeDocument/2006/relationships/hyperlink" Target="https://www.mathworks.com/matlabcentral/fileexchange/105700-mars-rover-model-in-simscape/?s_tid=LandingPageTabfx" TargetMode="External"/><Relationship Id="rId9" Type="http://schemas.openxmlformats.org/officeDocument/2006/relationships/hyperlink" Target="https://www.mathworks.com/help/vision/ug/depth-estimation-from-stereo-video.htm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https://web.microsoftstream.com/embed/video/8a144500-6395-40a5-b690-fdde7e914889?autoplay=false&amp;showinfo=false&amp;app=powerpoint&amp;appPlatform=win32&amp;hostCorrelationId=863f9146-d9ad-482b-8959-58a41158f9c1" TargetMode="External"/><Relationship Id="rId1" Type="http://schemas.openxmlformats.org/officeDocument/2006/relationships/video" Target="https://web.microsoftstream.com/embed/video/2f81ed49-c4f2-4a69-98b2-95ed8d22e8a8?autoplay=false&amp;showinfo=false&amp;app=powerpoint&amp;appPlatform=win32&amp;hostCorrelationId=a9b8035d-9f0a-480b-a19b-38f973a3c908" TargetMode="Externa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787401"/>
            <a:ext cx="10363200" cy="1828800"/>
          </a:xfrm>
        </p:spPr>
        <p:txBody>
          <a:bodyPr/>
          <a:lstStyle/>
          <a:p>
            <a:pPr algn="l"/>
            <a:r>
              <a:rPr lang="en-US" b="1" i="0" u="none" strike="noStrike" dirty="0">
                <a:solidFill>
                  <a:srgbClr val="C04C0B"/>
                </a:solidFill>
                <a:effectLst/>
                <a:latin typeface="Helvetica" panose="020B0604020202020204" pitchFamily="34" charset="0"/>
              </a:rPr>
              <a:t>Autonomous Navigation of a Mars Rover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064A7E-CA3B-4404-AC7D-38FF934FFF2B}"/>
              </a:ext>
            </a:extLst>
          </p:cNvPr>
          <p:cNvSpPr txBox="1"/>
          <p:nvPr/>
        </p:nvSpPr>
        <p:spPr>
          <a:xfrm>
            <a:off x="3124200" y="3564406"/>
            <a:ext cx="6333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pic>
        <p:nvPicPr>
          <p:cNvPr id="5" name="Untitled Project">
            <a:hlinkClick r:id="" action="ppaction://media"/>
            <a:extLst>
              <a:ext uri="{FF2B5EF4-FFF2-40B4-BE49-F238E27FC236}">
                <a16:creationId xmlns:a16="http://schemas.microsoft.com/office/drawing/2014/main" id="{8D3AA240-265D-DF11-E657-46FA258339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7757" b="7757"/>
          <a:stretch/>
        </p:blipFill>
        <p:spPr>
          <a:xfrm>
            <a:off x="918330" y="1710268"/>
            <a:ext cx="10745427" cy="44805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4C9AD8EB-9067-0F84-103A-E6A5DD880D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47320" y="5886243"/>
            <a:ext cx="2544680" cy="971757"/>
          </a:xfrm>
          <a:solidFill>
            <a:schemeClr val="tx2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Harshal Upadhyay </a:t>
            </a:r>
          </a:p>
          <a:p>
            <a:r>
              <a:rPr lang="en-US" sz="2000" dirty="0">
                <a:solidFill>
                  <a:schemeClr val="bg1"/>
                </a:solidFill>
              </a:rPr>
              <a:t>Oct 3, 2022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2C632-02A7-819B-49A5-E9C6CFEAF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155" y="310736"/>
            <a:ext cx="10769600" cy="990600"/>
          </a:xfrm>
        </p:spPr>
        <p:txBody>
          <a:bodyPr/>
          <a:lstStyle/>
          <a:p>
            <a:r>
              <a:rPr lang="en-US" dirty="0"/>
              <a:t>Virtual Mars Terrain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A616D5-32BE-B1E8-74BF-DE72269F3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1066800"/>
            <a:ext cx="6020372" cy="26557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693C7D-F4C8-067B-AEA1-E027EBCD2F4E}"/>
              </a:ext>
            </a:extLst>
          </p:cNvPr>
          <p:cNvSpPr txBox="1"/>
          <p:nvPr/>
        </p:nvSpPr>
        <p:spPr>
          <a:xfrm>
            <a:off x="9220200" y="3786329"/>
            <a:ext cx="11189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Rocks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C68453CC-7890-BCE0-6EFC-45DC1CEDD113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04867" y="3100445"/>
            <a:ext cx="1192890" cy="362224"/>
          </a:xfrm>
          <a:prstGeom prst="bent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5798DAF-A0B8-1180-D3EC-4AB7F83F2D07}"/>
              </a:ext>
            </a:extLst>
          </p:cNvPr>
          <p:cNvSpPr txBox="1"/>
          <p:nvPr/>
        </p:nvSpPr>
        <p:spPr>
          <a:xfrm>
            <a:off x="7472008" y="3816277"/>
            <a:ext cx="12974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Ditches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45C58E9F-617E-C3FD-63AD-650229416072}"/>
              </a:ext>
            </a:extLst>
          </p:cNvPr>
          <p:cNvCxnSpPr>
            <a:cxnSpLocks/>
          </p:cNvCxnSpPr>
          <p:nvPr/>
        </p:nvCxnSpPr>
        <p:spPr>
          <a:xfrm rot="5400000">
            <a:off x="7553047" y="2921700"/>
            <a:ext cx="1462276" cy="326881"/>
          </a:xfrm>
          <a:prstGeom prst="bent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F60BE72-FDA3-E174-4E13-732D4BBB211C}"/>
              </a:ext>
            </a:extLst>
          </p:cNvPr>
          <p:cNvSpPr txBox="1"/>
          <p:nvPr/>
        </p:nvSpPr>
        <p:spPr>
          <a:xfrm>
            <a:off x="5550356" y="3799218"/>
            <a:ext cx="15302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Steep Terrain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C5B0D34-E905-492E-9945-ECDA4ED1C4D0}"/>
              </a:ext>
            </a:extLst>
          </p:cNvPr>
          <p:cNvCxnSpPr>
            <a:cxnSpLocks/>
          </p:cNvCxnSpPr>
          <p:nvPr/>
        </p:nvCxnSpPr>
        <p:spPr>
          <a:xfrm rot="5400000">
            <a:off x="5739758" y="2631816"/>
            <a:ext cx="1678630" cy="813745"/>
          </a:xfrm>
          <a:prstGeom prst="bent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15BB3D7-2360-1E39-BD1B-DCBC6FE432F4}"/>
              </a:ext>
            </a:extLst>
          </p:cNvPr>
          <p:cNvSpPr txBox="1"/>
          <p:nvPr/>
        </p:nvSpPr>
        <p:spPr>
          <a:xfrm>
            <a:off x="7152508" y="602936"/>
            <a:ext cx="2590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itchFamily="34" charset="0"/>
                <a:cs typeface="Arial" pitchFamily="34" charset="0"/>
              </a:rPr>
              <a:t>40 x 40 m Map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53773C-7161-FE1A-C626-16FDF34FD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10" y="1328147"/>
            <a:ext cx="4276725" cy="22823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A41E79-3A5E-0D08-734C-E08D14BBE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87" y="3875954"/>
            <a:ext cx="4317575" cy="11715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95CD52-30B4-24D3-A751-37615A4E3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87" y="5410201"/>
            <a:ext cx="4317575" cy="102485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A12D2A6-DC43-14A1-9398-86EF3933B545}"/>
              </a:ext>
            </a:extLst>
          </p:cNvPr>
          <p:cNvSpPr txBox="1"/>
          <p:nvPr/>
        </p:nvSpPr>
        <p:spPr>
          <a:xfrm>
            <a:off x="5386138" y="4599187"/>
            <a:ext cx="61229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Contact mechanics with the 6 rover wheels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MATLAB used to get the grid data from STL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Rocks and ditches added manually editing the terrain Z height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Grid surface block</a:t>
            </a:r>
          </a:p>
        </p:txBody>
      </p:sp>
    </p:spTree>
    <p:extLst>
      <p:ext uri="{BB962C8B-B14F-4D97-AF65-F5344CB8AC3E}">
        <p14:creationId xmlns:p14="http://schemas.microsoft.com/office/powerpoint/2010/main" val="811727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6" grpId="0"/>
      <p:bldP spid="20" grpId="0"/>
      <p:bldP spid="2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F7ACD-6423-4517-8D01-13066D695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Tracking Controller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B96938-29AB-432F-8FC8-4CB2606A1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114800"/>
            <a:ext cx="2055800" cy="1661134"/>
          </a:xfrm>
          <a:prstGeom prst="rect">
            <a:avLst/>
          </a:prstGeom>
        </p:spPr>
      </p:pic>
      <p:pic>
        <p:nvPicPr>
          <p:cNvPr id="12289" name="Picture 1">
            <a:extLst>
              <a:ext uri="{FF2B5EF4-FFF2-40B4-BE49-F238E27FC236}">
                <a16:creationId xmlns:a16="http://schemas.microsoft.com/office/drawing/2014/main" id="{B0B076DD-25C0-4FAA-996D-CD0781A31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245" y="3827618"/>
            <a:ext cx="2137194" cy="234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>
            <a:extLst>
              <a:ext uri="{FF2B5EF4-FFF2-40B4-BE49-F238E27FC236}">
                <a16:creationId xmlns:a16="http://schemas.microsoft.com/office/drawing/2014/main" id="{98DBC1D6-FB03-447A-BEAC-F90E4B6B6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89" y="3646306"/>
            <a:ext cx="2587281" cy="251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394BC65-CBDD-4E67-A7E4-839FC1880C96}"/>
              </a:ext>
            </a:extLst>
          </p:cNvPr>
          <p:cNvSpPr/>
          <p:nvPr/>
        </p:nvSpPr>
        <p:spPr>
          <a:xfrm>
            <a:off x="2239656" y="4954367"/>
            <a:ext cx="1548798" cy="9381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0B14DB-2100-4BC7-A67C-89B33376DE0A}"/>
              </a:ext>
            </a:extLst>
          </p:cNvPr>
          <p:cNvSpPr txBox="1"/>
          <p:nvPr/>
        </p:nvSpPr>
        <p:spPr>
          <a:xfrm>
            <a:off x="2185304" y="4677026"/>
            <a:ext cx="18469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itchFamily="34" charset="0"/>
                <a:cs typeface="Arial" pitchFamily="34" charset="0"/>
                <a:sym typeface="Symbol" panose="05050102010706020507" pitchFamily="18" charset="2"/>
              </a:rPr>
              <a:t>Target direction ()</a:t>
            </a:r>
            <a:endParaRPr lang="en-US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A813F24-0D6F-42A8-BDFA-AC71ECDC980E}"/>
              </a:ext>
            </a:extLst>
          </p:cNvPr>
          <p:cNvSpPr/>
          <p:nvPr/>
        </p:nvSpPr>
        <p:spPr>
          <a:xfrm>
            <a:off x="5507837" y="4933267"/>
            <a:ext cx="1579286" cy="7097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146648-F88A-4B3D-82BF-266F8E436278}"/>
              </a:ext>
            </a:extLst>
          </p:cNvPr>
          <p:cNvSpPr txBox="1"/>
          <p:nvPr/>
        </p:nvSpPr>
        <p:spPr>
          <a:xfrm>
            <a:off x="5564184" y="4422147"/>
            <a:ext cx="29985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itchFamily="34" charset="0"/>
                <a:cs typeface="Arial" pitchFamily="34" charset="0"/>
                <a:sym typeface="Symbol" panose="05050102010706020507" pitchFamily="18" charset="2"/>
              </a:rPr>
              <a:t>Bicycle steering</a:t>
            </a:r>
          </a:p>
          <a:p>
            <a:r>
              <a:rPr lang="en-US" sz="1400" b="1" dirty="0">
                <a:latin typeface="Arial" pitchFamily="34" charset="0"/>
                <a:cs typeface="Arial" pitchFamily="34" charset="0"/>
                <a:sym typeface="Symbol" panose="05050102010706020507" pitchFamily="18" charset="2"/>
              </a:rPr>
              <a:t>angle ()</a:t>
            </a:r>
            <a:endParaRPr lang="en-US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F217853-2F84-4B37-967E-3810D4CB7C40}"/>
              </a:ext>
            </a:extLst>
          </p:cNvPr>
          <p:cNvSpPr/>
          <p:nvPr/>
        </p:nvSpPr>
        <p:spPr>
          <a:xfrm>
            <a:off x="9495902" y="4929166"/>
            <a:ext cx="619678" cy="7354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27F0A1A-BBF9-4396-86C4-AFC2A37F3241}"/>
              </a:ext>
            </a:extLst>
          </p:cNvPr>
          <p:cNvSpPr/>
          <p:nvPr/>
        </p:nvSpPr>
        <p:spPr>
          <a:xfrm>
            <a:off x="10152743" y="4247142"/>
            <a:ext cx="1745131" cy="55105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Desired steering angles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22F8D89-5E62-44D9-9D7E-29486CF6F182}"/>
              </a:ext>
            </a:extLst>
          </p:cNvPr>
          <p:cNvSpPr/>
          <p:nvPr/>
        </p:nvSpPr>
        <p:spPr>
          <a:xfrm>
            <a:off x="10140048" y="5097827"/>
            <a:ext cx="1745131" cy="55105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Desired wheel speeds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34A1D3-0D98-49CF-96FD-7FC1E18EFC8F}"/>
              </a:ext>
            </a:extLst>
          </p:cNvPr>
          <p:cNvSpPr txBox="1"/>
          <p:nvPr/>
        </p:nvSpPr>
        <p:spPr>
          <a:xfrm>
            <a:off x="2195722" y="5055710"/>
            <a:ext cx="30670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itchFamily="34" charset="0"/>
                <a:cs typeface="Arial" pitchFamily="34" charset="0"/>
                <a:sym typeface="Symbol" panose="05050102010706020507" pitchFamily="18" charset="2"/>
              </a:rPr>
              <a:t>Desired chassis </a:t>
            </a:r>
          </a:p>
          <a:p>
            <a:r>
              <a:rPr lang="en-US" sz="1400" b="1" dirty="0">
                <a:latin typeface="Arial" pitchFamily="34" charset="0"/>
                <a:cs typeface="Arial" pitchFamily="34" charset="0"/>
                <a:sym typeface="Symbol" panose="05050102010706020507" pitchFamily="18" charset="2"/>
              </a:rPr>
              <a:t>linear velocity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56EC67-B133-4410-ABE5-995723899652}"/>
              </a:ext>
            </a:extLst>
          </p:cNvPr>
          <p:cNvSpPr txBox="1"/>
          <p:nvPr/>
        </p:nvSpPr>
        <p:spPr>
          <a:xfrm>
            <a:off x="247475" y="5771407"/>
            <a:ext cx="29985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  <a:sym typeface="Symbol" panose="05050102010706020507" pitchFamily="18" charset="2"/>
              </a:rPr>
              <a:t>Look ahead distance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41B690-5D3E-2199-685B-C372F03CD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9950" y="1423717"/>
            <a:ext cx="4313117" cy="19073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22AE68-1C43-8D0D-DE0E-A821F1C6009B}"/>
              </a:ext>
            </a:extLst>
          </p:cNvPr>
          <p:cNvSpPr txBox="1"/>
          <p:nvPr/>
        </p:nvSpPr>
        <p:spPr>
          <a:xfrm>
            <a:off x="5366509" y="6174930"/>
            <a:ext cx="2405003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Planar Kinematic Model</a:t>
            </a:r>
          </a:p>
        </p:txBody>
      </p:sp>
    </p:spTree>
    <p:extLst>
      <p:ext uri="{BB962C8B-B14F-4D97-AF65-F5344CB8AC3E}">
        <p14:creationId xmlns:p14="http://schemas.microsoft.com/office/powerpoint/2010/main" val="3192453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 animBg="1"/>
      <p:bldP spid="14" grpId="0"/>
      <p:bldP spid="17" grpId="0" animBg="1"/>
      <p:bldP spid="20" grpId="0" animBg="1"/>
      <p:bldP spid="21" grpId="0" animBg="1"/>
      <p:bldP spid="22" grpId="0"/>
      <p:bldP spid="23" grpId="0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62D67-A308-E069-0FF8-A211C9F39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 Module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E2610-07A8-68F9-41A7-CB8EBA7D1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68" y="2209800"/>
            <a:ext cx="11270694" cy="3429000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96A0B9F-C14C-876E-3628-42AD01985E7E}"/>
              </a:ext>
            </a:extLst>
          </p:cNvPr>
          <p:cNvSpPr/>
          <p:nvPr/>
        </p:nvSpPr>
        <p:spPr>
          <a:xfrm>
            <a:off x="990600" y="2286000"/>
            <a:ext cx="1447800" cy="1676400"/>
          </a:xfrm>
          <a:prstGeom prst="roundRect">
            <a:avLst/>
          </a:prstGeom>
          <a:noFill/>
          <a:ln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578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2817CED-8E88-D00B-DFF2-741C8C7E7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 Module : Navigation Cameras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2F712EF-C84A-3EFA-572F-879511728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831828"/>
            <a:ext cx="3619658" cy="27067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E46693F-547E-E08D-93A1-DB1B90A2B3C3}"/>
              </a:ext>
            </a:extLst>
          </p:cNvPr>
          <p:cNvSpPr txBox="1"/>
          <p:nvPr/>
        </p:nvSpPr>
        <p:spPr>
          <a:xfrm>
            <a:off x="7504999" y="1425900"/>
            <a:ext cx="1681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Right Nav Cam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D386E1-78A9-0AC3-740D-911B5D88E140}"/>
              </a:ext>
            </a:extLst>
          </p:cNvPr>
          <p:cNvSpPr txBox="1"/>
          <p:nvPr/>
        </p:nvSpPr>
        <p:spPr>
          <a:xfrm>
            <a:off x="9872931" y="1425899"/>
            <a:ext cx="132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Left Nav Cam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22F68DE-EB07-0828-387A-45B1F52F6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9634" y="3823562"/>
            <a:ext cx="1328724" cy="2602276"/>
          </a:xfrm>
          <a:prstGeom prst="rect">
            <a:avLst/>
          </a:prstGeom>
        </p:spPr>
      </p:pic>
      <p:sp>
        <p:nvSpPr>
          <p:cNvPr id="28" name="Arrow: Curved Right 27">
            <a:extLst>
              <a:ext uri="{FF2B5EF4-FFF2-40B4-BE49-F238E27FC236}">
                <a16:creationId xmlns:a16="http://schemas.microsoft.com/office/drawing/2014/main" id="{DF48C171-C869-2A56-4533-A73C7798DC99}"/>
              </a:ext>
            </a:extLst>
          </p:cNvPr>
          <p:cNvSpPr/>
          <p:nvPr/>
        </p:nvSpPr>
        <p:spPr>
          <a:xfrm rot="21423057">
            <a:off x="9152734" y="6106694"/>
            <a:ext cx="243339" cy="225682"/>
          </a:xfrm>
          <a:prstGeom prst="curved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Arrow: Curved Down 28">
            <a:extLst>
              <a:ext uri="{FF2B5EF4-FFF2-40B4-BE49-F238E27FC236}">
                <a16:creationId xmlns:a16="http://schemas.microsoft.com/office/drawing/2014/main" id="{AAA9F206-04DB-F1F9-5305-86F8CFC0E79C}"/>
              </a:ext>
            </a:extLst>
          </p:cNvPr>
          <p:cNvSpPr/>
          <p:nvPr/>
        </p:nvSpPr>
        <p:spPr>
          <a:xfrm rot="889308">
            <a:off x="9214985" y="4569996"/>
            <a:ext cx="287020" cy="168600"/>
          </a:xfrm>
          <a:prstGeom prst="curvedDownArrow">
            <a:avLst>
              <a:gd name="adj1" fmla="val 25000"/>
              <a:gd name="adj2" fmla="val 52219"/>
              <a:gd name="adj3" fmla="val 315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71EE0D-532E-0841-1F16-0A8A36849369}"/>
              </a:ext>
            </a:extLst>
          </p:cNvPr>
          <p:cNvSpPr txBox="1"/>
          <p:nvPr/>
        </p:nvSpPr>
        <p:spPr>
          <a:xfrm>
            <a:off x="8858000" y="4654295"/>
            <a:ext cx="1070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Pitch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426D80-8CDA-FA1A-EB9E-0C1BE3877DE0}"/>
              </a:ext>
            </a:extLst>
          </p:cNvPr>
          <p:cNvSpPr txBox="1"/>
          <p:nvPr/>
        </p:nvSpPr>
        <p:spPr>
          <a:xfrm>
            <a:off x="9701404" y="60930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Pan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A32C9424-FB7E-22AE-6F2A-7B9C8B4779F4}"/>
              </a:ext>
            </a:extLst>
          </p:cNvPr>
          <p:cNvSpPr/>
          <p:nvPr/>
        </p:nvSpPr>
        <p:spPr>
          <a:xfrm rot="20452469">
            <a:off x="8631865" y="1442878"/>
            <a:ext cx="223592" cy="63161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B817CD63-480D-5F5A-7C60-86319E18C70D}"/>
              </a:ext>
            </a:extLst>
          </p:cNvPr>
          <p:cNvSpPr/>
          <p:nvPr/>
        </p:nvSpPr>
        <p:spPr>
          <a:xfrm rot="11717611">
            <a:off x="9703423" y="1520117"/>
            <a:ext cx="223592" cy="63162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163002-A616-45DE-BECF-68756B900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2" y="1743298"/>
            <a:ext cx="6357937" cy="405422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A5C225-1351-AB32-8254-0E2A87F4311F}"/>
              </a:ext>
            </a:extLst>
          </p:cNvPr>
          <p:cNvSpPr txBox="1"/>
          <p:nvPr/>
        </p:nvSpPr>
        <p:spPr>
          <a:xfrm>
            <a:off x="76200" y="3396726"/>
            <a:ext cx="2405003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Scene update and image captures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7F929A-A983-C8E6-8A19-B84F77F779A3}"/>
              </a:ext>
            </a:extLst>
          </p:cNvPr>
          <p:cNvSpPr txBox="1"/>
          <p:nvPr/>
        </p:nvSpPr>
        <p:spPr>
          <a:xfrm>
            <a:off x="3566329" y="1894138"/>
            <a:ext cx="2405003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Object Detector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248308-9720-9375-94D1-CE24806958EB}"/>
              </a:ext>
            </a:extLst>
          </p:cNvPr>
          <p:cNvSpPr txBox="1"/>
          <p:nvPr/>
        </p:nvSpPr>
        <p:spPr>
          <a:xfrm>
            <a:off x="4526184" y="5603519"/>
            <a:ext cx="2405003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Rock Depth Estimation</a:t>
            </a:r>
          </a:p>
        </p:txBody>
      </p:sp>
    </p:spTree>
    <p:extLst>
      <p:ext uri="{BB962C8B-B14F-4D97-AF65-F5344CB8AC3E}">
        <p14:creationId xmlns:p14="http://schemas.microsoft.com/office/powerpoint/2010/main" val="1712547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8" grpId="0" animBg="1"/>
      <p:bldP spid="29" grpId="0" animBg="1"/>
      <p:bldP spid="30" grpId="0"/>
      <p:bldP spid="31" grpId="0"/>
      <p:bldP spid="2" grpId="0" animBg="1"/>
      <p:bldP spid="3" grpId="0" animBg="1"/>
      <p:bldP spid="6" grpId="0" animBg="1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2817CED-8E88-D00B-DFF2-741C8C7E7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Cameras : Scene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97B3C0-902B-D81D-E0F8-07F5700AB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669990"/>
            <a:ext cx="7363311" cy="39846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D8EB77-4A44-CC71-093D-065A66236417}"/>
              </a:ext>
            </a:extLst>
          </p:cNvPr>
          <p:cNvSpPr txBox="1"/>
          <p:nvPr/>
        </p:nvSpPr>
        <p:spPr>
          <a:xfrm>
            <a:off x="304800" y="1390334"/>
            <a:ext cx="41255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Left and right camera image frames are needed during simulation for many perception algorithms , like for 3D mapping using stereo vision , for object detection , visual odometry.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Simscape Multibody limitation : It can visualize the view as seen by the cameras but can’t provide the image frames during the simulation for any image processing.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So, what are the options : Unreal engine, Simulink 3D animation.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But this has overhead and probably requires time to setup a scene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Chosen approach : Scene plotting using MATLAB Graphics</a:t>
            </a:r>
          </a:p>
        </p:txBody>
      </p:sp>
    </p:spTree>
    <p:extLst>
      <p:ext uri="{BB962C8B-B14F-4D97-AF65-F5344CB8AC3E}">
        <p14:creationId xmlns:p14="http://schemas.microsoft.com/office/powerpoint/2010/main" val="178391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2817CED-8E88-D00B-DFF2-741C8C7E7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Cameras : 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Scene plotting using MATLAB Graphics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D8EB77-4A44-CC71-093D-065A66236417}"/>
              </a:ext>
            </a:extLst>
          </p:cNvPr>
          <p:cNvSpPr txBox="1"/>
          <p:nvPr/>
        </p:nvSpPr>
        <p:spPr>
          <a:xfrm>
            <a:off x="394875" y="4576558"/>
            <a:ext cx="4125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Scene has no moving obstacles for this application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Ease of data transfer between MATLAB and Simulink.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Low overhead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3A741-65D8-405C-884B-9C23BAD05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2171085"/>
            <a:ext cx="6871446" cy="11680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E15BA4-F466-D3BA-25A2-9153AF280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4191000"/>
            <a:ext cx="6871445" cy="17089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D0A877-78E2-7D84-8223-D6F5CFF96F96}"/>
              </a:ext>
            </a:extLst>
          </p:cNvPr>
          <p:cNvSpPr txBox="1"/>
          <p:nvPr/>
        </p:nvSpPr>
        <p:spPr>
          <a:xfrm>
            <a:off x="6248400" y="1600200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itchFamily="34" charset="0"/>
                <a:cs typeface="Arial" pitchFamily="34" charset="0"/>
              </a:rPr>
              <a:t>Plot terrain using &gt;&gt;surf()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DBCAD4-1329-F8F0-0794-1AD07AEBB136}"/>
              </a:ext>
            </a:extLst>
          </p:cNvPr>
          <p:cNvSpPr txBox="1"/>
          <p:nvPr/>
        </p:nvSpPr>
        <p:spPr>
          <a:xfrm>
            <a:off x="5487119" y="3591085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" pitchFamily="34" charset="0"/>
                <a:cs typeface="Arial" pitchFamily="34" charset="0"/>
              </a:rPr>
              <a:t>Move the camera within a </a:t>
            </a:r>
            <a:r>
              <a:rPr lang="en-US" dirty="0">
                <a:latin typeface="Arial" pitchFamily="34" charset="0"/>
                <a:cs typeface="Arial" pitchFamily="34" charset="0"/>
              </a:rPr>
              <a:t>scene using &gt;&gt;campos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A22811-92A3-FAB7-D9C7-CC2265DD6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25" y="1273094"/>
            <a:ext cx="4648200" cy="296398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E332036-253C-0C6A-32A6-19514165B3E5}"/>
              </a:ext>
            </a:extLst>
          </p:cNvPr>
          <p:cNvSpPr/>
          <p:nvPr/>
        </p:nvSpPr>
        <p:spPr>
          <a:xfrm rot="1142853">
            <a:off x="1427740" y="2973639"/>
            <a:ext cx="3962400" cy="96897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03CAC5E-ECBA-73AC-66E3-271E5F4E5384}"/>
              </a:ext>
            </a:extLst>
          </p:cNvPr>
          <p:cNvSpPr/>
          <p:nvPr/>
        </p:nvSpPr>
        <p:spPr>
          <a:xfrm>
            <a:off x="114650" y="1206067"/>
            <a:ext cx="1409350" cy="1384733"/>
          </a:xfrm>
          <a:prstGeom prst="roundRect">
            <a:avLst/>
          </a:prstGeom>
          <a:noFill/>
          <a:ln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316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" grpId="0"/>
      <p:bldP spid="10" grpId="0"/>
      <p:bldP spid="6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chExplorerCam">
            <a:hlinkClick r:id="" action="ppaction://media"/>
            <a:extLst>
              <a:ext uri="{FF2B5EF4-FFF2-40B4-BE49-F238E27FC236}">
                <a16:creationId xmlns:a16="http://schemas.microsoft.com/office/drawing/2014/main" id="{6A3384C1-8AE4-38A9-105D-2C587A3611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76400" y="3505200"/>
            <a:ext cx="8496178" cy="32131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MATALB_NavCam">
            <a:hlinkClick r:id="" action="ppaction://media"/>
            <a:extLst>
              <a:ext uri="{FF2B5EF4-FFF2-40B4-BE49-F238E27FC236}">
                <a16:creationId xmlns:a16="http://schemas.microsoft.com/office/drawing/2014/main" id="{92E82EC3-5DCC-E8BE-521A-C7A068CE0CC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14403" y="229708"/>
            <a:ext cx="8258175" cy="312309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F1FD24-2616-8027-D0EC-DA1B889BBBD2}"/>
              </a:ext>
            </a:extLst>
          </p:cNvPr>
          <p:cNvSpPr txBox="1"/>
          <p:nvPr/>
        </p:nvSpPr>
        <p:spPr>
          <a:xfrm>
            <a:off x="85760" y="1676400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itchFamily="34" charset="0"/>
                <a:cs typeface="Arial" pitchFamily="34" charset="0"/>
              </a:rPr>
              <a:t>MATLAB Graphics Scene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C1E83E-84EF-132B-0F75-12308AB4A68F}"/>
              </a:ext>
            </a:extLst>
          </p:cNvPr>
          <p:cNvSpPr txBox="1"/>
          <p:nvPr/>
        </p:nvSpPr>
        <p:spPr>
          <a:xfrm>
            <a:off x="114422" y="4843046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itchFamily="34" charset="0"/>
                <a:cs typeface="Arial" pitchFamily="34" charset="0"/>
              </a:rPr>
              <a:t>Mech Explorer</a:t>
            </a:r>
          </a:p>
        </p:txBody>
      </p:sp>
    </p:spTree>
    <p:extLst>
      <p:ext uri="{BB962C8B-B14F-4D97-AF65-F5344CB8AC3E}">
        <p14:creationId xmlns:p14="http://schemas.microsoft.com/office/powerpoint/2010/main" val="4275745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27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45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eprocessing Data">
            <a:extLst>
              <a:ext uri="{FF2B5EF4-FFF2-40B4-BE49-F238E27FC236}">
                <a16:creationId xmlns:a16="http://schemas.microsoft.com/office/drawing/2014/main" id="{C5ED965A-80BC-B4B2-EF61-91B1558A0173}"/>
              </a:ext>
            </a:extLst>
          </p:cNvPr>
          <p:cNvSpPr txBox="1"/>
          <p:nvPr/>
        </p:nvSpPr>
        <p:spPr>
          <a:xfrm>
            <a:off x="240413" y="1930402"/>
            <a:ext cx="239861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l" defTabSz="825500">
              <a:defRPr sz="4000">
                <a:solidFill>
                  <a:schemeClr val="accent4">
                    <a:hueOff val="-1247790"/>
                    <a:lumOff val="-12326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rPr sz="1600" dirty="0">
                <a:ln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Preprocessing </a:t>
            </a:r>
            <a:endParaRPr lang="en-US" sz="1600" dirty="0">
              <a:ln>
                <a:solidFill>
                  <a:schemeClr val="tx1"/>
                </a:solidFill>
              </a:ln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sz="1600" dirty="0">
                <a:ln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Data</a:t>
            </a:r>
          </a:p>
        </p:txBody>
      </p:sp>
      <p:sp>
        <p:nvSpPr>
          <p:cNvPr id="17" name="Function Graph">
            <a:extLst>
              <a:ext uri="{FF2B5EF4-FFF2-40B4-BE49-F238E27FC236}">
                <a16:creationId xmlns:a16="http://schemas.microsoft.com/office/drawing/2014/main" id="{EFE30816-BAF8-C22D-D2C0-08EDD6A8B2D4}"/>
              </a:ext>
            </a:extLst>
          </p:cNvPr>
          <p:cNvSpPr/>
          <p:nvPr/>
        </p:nvSpPr>
        <p:spPr>
          <a:xfrm>
            <a:off x="951651" y="1153212"/>
            <a:ext cx="1045613" cy="633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3" y="21600"/>
                </a:cubicBezTo>
                <a:lnTo>
                  <a:pt x="21322" y="21600"/>
                </a:lnTo>
                <a:cubicBezTo>
                  <a:pt x="21428" y="21600"/>
                  <a:pt x="21514" y="21511"/>
                  <a:pt x="21514" y="21404"/>
                </a:cubicBezTo>
                <a:lnTo>
                  <a:pt x="21514" y="20822"/>
                </a:lnTo>
                <a:cubicBezTo>
                  <a:pt x="21514" y="20715"/>
                  <a:pt x="21428" y="20628"/>
                  <a:pt x="21322" y="20628"/>
                </a:cubicBezTo>
                <a:lnTo>
                  <a:pt x="1159" y="20628"/>
                </a:lnTo>
                <a:cubicBezTo>
                  <a:pt x="1052" y="20628"/>
                  <a:pt x="966" y="20539"/>
                  <a:pt x="966" y="20432"/>
                </a:cubicBezTo>
                <a:lnTo>
                  <a:pt x="966" y="194"/>
                </a:lnTo>
                <a:cubicBezTo>
                  <a:pt x="966" y="87"/>
                  <a:pt x="879" y="0"/>
                  <a:pt x="773" y="0"/>
                </a:cubicBezTo>
                <a:lnTo>
                  <a:pt x="193" y="0"/>
                </a:lnTo>
                <a:close/>
                <a:moveTo>
                  <a:pt x="4579" y="3635"/>
                </a:moveTo>
                <a:cubicBezTo>
                  <a:pt x="4069" y="3635"/>
                  <a:pt x="3973" y="4313"/>
                  <a:pt x="3893" y="5269"/>
                </a:cubicBezTo>
                <a:cubicBezTo>
                  <a:pt x="3826" y="6066"/>
                  <a:pt x="3789" y="7155"/>
                  <a:pt x="3747" y="8309"/>
                </a:cubicBezTo>
                <a:cubicBezTo>
                  <a:pt x="3722" y="9023"/>
                  <a:pt x="3694" y="9757"/>
                  <a:pt x="3660" y="10474"/>
                </a:cubicBezTo>
                <a:lnTo>
                  <a:pt x="1430" y="10474"/>
                </a:lnTo>
                <a:lnTo>
                  <a:pt x="1430" y="11230"/>
                </a:lnTo>
                <a:lnTo>
                  <a:pt x="4374" y="11230"/>
                </a:lnTo>
                <a:lnTo>
                  <a:pt x="4393" y="10873"/>
                </a:lnTo>
                <a:cubicBezTo>
                  <a:pt x="4437" y="10037"/>
                  <a:pt x="4467" y="9172"/>
                  <a:pt x="4497" y="8336"/>
                </a:cubicBezTo>
                <a:cubicBezTo>
                  <a:pt x="4526" y="7507"/>
                  <a:pt x="4560" y="6578"/>
                  <a:pt x="4607" y="5814"/>
                </a:cubicBezTo>
                <a:cubicBezTo>
                  <a:pt x="4621" y="5979"/>
                  <a:pt x="4635" y="6160"/>
                  <a:pt x="4648" y="6361"/>
                </a:cubicBezTo>
                <a:cubicBezTo>
                  <a:pt x="4720" y="7486"/>
                  <a:pt x="4764" y="8893"/>
                  <a:pt x="4805" y="10253"/>
                </a:cubicBezTo>
                <a:cubicBezTo>
                  <a:pt x="4814" y="10545"/>
                  <a:pt x="4823" y="10836"/>
                  <a:pt x="4832" y="11121"/>
                </a:cubicBezTo>
                <a:lnTo>
                  <a:pt x="4839" y="11340"/>
                </a:lnTo>
                <a:cubicBezTo>
                  <a:pt x="4882" y="12712"/>
                  <a:pt x="4923" y="14008"/>
                  <a:pt x="5011" y="14987"/>
                </a:cubicBezTo>
                <a:cubicBezTo>
                  <a:pt x="5108" y="16050"/>
                  <a:pt x="5236" y="16930"/>
                  <a:pt x="5835" y="16930"/>
                </a:cubicBezTo>
                <a:cubicBezTo>
                  <a:pt x="6373" y="16930"/>
                  <a:pt x="6497" y="16190"/>
                  <a:pt x="6594" y="15296"/>
                </a:cubicBezTo>
                <a:cubicBezTo>
                  <a:pt x="6678" y="14518"/>
                  <a:pt x="6726" y="13520"/>
                  <a:pt x="6772" y="12555"/>
                </a:cubicBezTo>
                <a:cubicBezTo>
                  <a:pt x="6796" y="12043"/>
                  <a:pt x="6820" y="11560"/>
                  <a:pt x="6847" y="11132"/>
                </a:cubicBezTo>
                <a:cubicBezTo>
                  <a:pt x="6861" y="10921"/>
                  <a:pt x="6874" y="10707"/>
                  <a:pt x="6888" y="10495"/>
                </a:cubicBezTo>
                <a:cubicBezTo>
                  <a:pt x="6933" y="9765"/>
                  <a:pt x="6992" y="8813"/>
                  <a:pt x="7072" y="8108"/>
                </a:cubicBezTo>
                <a:cubicBezTo>
                  <a:pt x="7130" y="8632"/>
                  <a:pt x="7171" y="9283"/>
                  <a:pt x="7206" y="9828"/>
                </a:cubicBezTo>
                <a:cubicBezTo>
                  <a:pt x="7234" y="10257"/>
                  <a:pt x="7265" y="10701"/>
                  <a:pt x="7300" y="11138"/>
                </a:cubicBezTo>
                <a:cubicBezTo>
                  <a:pt x="7355" y="11811"/>
                  <a:pt x="7430" y="12670"/>
                  <a:pt x="7538" y="13325"/>
                </a:cubicBezTo>
                <a:cubicBezTo>
                  <a:pt x="7649" y="13995"/>
                  <a:pt x="7799" y="14650"/>
                  <a:pt x="8291" y="14650"/>
                </a:cubicBezTo>
                <a:cubicBezTo>
                  <a:pt x="8807" y="14650"/>
                  <a:pt x="8920" y="13936"/>
                  <a:pt x="8993" y="13463"/>
                </a:cubicBezTo>
                <a:cubicBezTo>
                  <a:pt x="9075" y="12940"/>
                  <a:pt x="9130" y="12285"/>
                  <a:pt x="9183" y="11651"/>
                </a:cubicBezTo>
                <a:cubicBezTo>
                  <a:pt x="9198" y="11475"/>
                  <a:pt x="9212" y="11303"/>
                  <a:pt x="9226" y="11141"/>
                </a:cubicBezTo>
                <a:cubicBezTo>
                  <a:pt x="9311" y="10194"/>
                  <a:pt x="9403" y="9541"/>
                  <a:pt x="9501" y="9185"/>
                </a:cubicBezTo>
                <a:cubicBezTo>
                  <a:pt x="9633" y="9696"/>
                  <a:pt x="9726" y="10669"/>
                  <a:pt x="9771" y="11144"/>
                </a:cubicBezTo>
                <a:cubicBezTo>
                  <a:pt x="9831" y="11767"/>
                  <a:pt x="9905" y="12254"/>
                  <a:pt x="9993" y="12594"/>
                </a:cubicBezTo>
                <a:cubicBezTo>
                  <a:pt x="10054" y="12832"/>
                  <a:pt x="10198" y="13391"/>
                  <a:pt x="10653" y="13391"/>
                </a:cubicBezTo>
                <a:cubicBezTo>
                  <a:pt x="11032" y="13391"/>
                  <a:pt x="11217" y="12975"/>
                  <a:pt x="11349" y="12567"/>
                </a:cubicBezTo>
                <a:cubicBezTo>
                  <a:pt x="11467" y="12203"/>
                  <a:pt x="11579" y="11704"/>
                  <a:pt x="11661" y="11165"/>
                </a:cubicBezTo>
                <a:cubicBezTo>
                  <a:pt x="11745" y="10615"/>
                  <a:pt x="11876" y="10261"/>
                  <a:pt x="11971" y="10086"/>
                </a:cubicBezTo>
                <a:cubicBezTo>
                  <a:pt x="12053" y="10269"/>
                  <a:pt x="12153" y="10639"/>
                  <a:pt x="12271" y="11188"/>
                </a:cubicBezTo>
                <a:cubicBezTo>
                  <a:pt x="12485" y="12183"/>
                  <a:pt x="12763" y="12626"/>
                  <a:pt x="13173" y="12626"/>
                </a:cubicBezTo>
                <a:cubicBezTo>
                  <a:pt x="13612" y="12626"/>
                  <a:pt x="13946" y="12143"/>
                  <a:pt x="14166" y="11193"/>
                </a:cubicBezTo>
                <a:cubicBezTo>
                  <a:pt x="14230" y="10915"/>
                  <a:pt x="14317" y="10721"/>
                  <a:pt x="14384" y="10609"/>
                </a:cubicBezTo>
                <a:cubicBezTo>
                  <a:pt x="14442" y="10712"/>
                  <a:pt x="14507" y="10855"/>
                  <a:pt x="14553" y="10955"/>
                </a:cubicBezTo>
                <a:cubicBezTo>
                  <a:pt x="14603" y="11064"/>
                  <a:pt x="14655" y="11175"/>
                  <a:pt x="14711" y="11283"/>
                </a:cubicBezTo>
                <a:cubicBezTo>
                  <a:pt x="14963" y="11766"/>
                  <a:pt x="15162" y="12149"/>
                  <a:pt x="15638" y="12149"/>
                </a:cubicBezTo>
                <a:cubicBezTo>
                  <a:pt x="16094" y="12149"/>
                  <a:pt x="16314" y="11747"/>
                  <a:pt x="16475" y="11453"/>
                </a:cubicBezTo>
                <a:cubicBezTo>
                  <a:pt x="16502" y="11402"/>
                  <a:pt x="16532" y="11350"/>
                  <a:pt x="16562" y="11300"/>
                </a:cubicBezTo>
                <a:cubicBezTo>
                  <a:pt x="16588" y="11255"/>
                  <a:pt x="16611" y="11213"/>
                  <a:pt x="16634" y="11173"/>
                </a:cubicBezTo>
                <a:cubicBezTo>
                  <a:pt x="16703" y="11053"/>
                  <a:pt x="16782" y="10918"/>
                  <a:pt x="16828" y="10864"/>
                </a:cubicBezTo>
                <a:cubicBezTo>
                  <a:pt x="16903" y="10914"/>
                  <a:pt x="17032" y="11105"/>
                  <a:pt x="17112" y="11224"/>
                </a:cubicBezTo>
                <a:lnTo>
                  <a:pt x="17155" y="11291"/>
                </a:lnTo>
                <a:cubicBezTo>
                  <a:pt x="17177" y="11324"/>
                  <a:pt x="17200" y="11356"/>
                  <a:pt x="17222" y="11389"/>
                </a:cubicBezTo>
                <a:cubicBezTo>
                  <a:pt x="17416" y="11682"/>
                  <a:pt x="17656" y="12047"/>
                  <a:pt x="18076" y="12047"/>
                </a:cubicBezTo>
                <a:cubicBezTo>
                  <a:pt x="18508" y="12047"/>
                  <a:pt x="18724" y="11727"/>
                  <a:pt x="18882" y="11494"/>
                </a:cubicBezTo>
                <a:cubicBezTo>
                  <a:pt x="18919" y="11439"/>
                  <a:pt x="18953" y="11387"/>
                  <a:pt x="18989" y="11340"/>
                </a:cubicBezTo>
                <a:cubicBezTo>
                  <a:pt x="19096" y="11202"/>
                  <a:pt x="19183" y="11125"/>
                  <a:pt x="19231" y="11090"/>
                </a:cubicBezTo>
                <a:cubicBezTo>
                  <a:pt x="19285" y="11117"/>
                  <a:pt x="19403" y="11188"/>
                  <a:pt x="19622" y="11387"/>
                </a:cubicBezTo>
                <a:cubicBezTo>
                  <a:pt x="19919" y="11658"/>
                  <a:pt x="20277" y="11689"/>
                  <a:pt x="20520" y="11689"/>
                </a:cubicBezTo>
                <a:cubicBezTo>
                  <a:pt x="20701" y="11689"/>
                  <a:pt x="20939" y="11612"/>
                  <a:pt x="21281" y="11494"/>
                </a:cubicBezTo>
                <a:cubicBezTo>
                  <a:pt x="21406" y="11451"/>
                  <a:pt x="21535" y="11406"/>
                  <a:pt x="21600" y="11391"/>
                </a:cubicBezTo>
                <a:lnTo>
                  <a:pt x="21429" y="10655"/>
                </a:lnTo>
                <a:cubicBezTo>
                  <a:pt x="21326" y="10679"/>
                  <a:pt x="21192" y="10724"/>
                  <a:pt x="21037" y="10778"/>
                </a:cubicBezTo>
                <a:cubicBezTo>
                  <a:pt x="20885" y="10831"/>
                  <a:pt x="20601" y="10929"/>
                  <a:pt x="20520" y="10933"/>
                </a:cubicBezTo>
                <a:cubicBezTo>
                  <a:pt x="20323" y="10933"/>
                  <a:pt x="20208" y="10903"/>
                  <a:pt x="20125" y="10827"/>
                </a:cubicBezTo>
                <a:cubicBezTo>
                  <a:pt x="19729" y="10468"/>
                  <a:pt x="19465" y="10321"/>
                  <a:pt x="19209" y="10321"/>
                </a:cubicBezTo>
                <a:cubicBezTo>
                  <a:pt x="18891" y="10321"/>
                  <a:pt x="18593" y="10623"/>
                  <a:pt x="18398" y="10876"/>
                </a:cubicBezTo>
                <a:cubicBezTo>
                  <a:pt x="18347" y="10942"/>
                  <a:pt x="18300" y="11009"/>
                  <a:pt x="18260" y="11068"/>
                </a:cubicBezTo>
                <a:cubicBezTo>
                  <a:pt x="18214" y="11137"/>
                  <a:pt x="18131" y="11262"/>
                  <a:pt x="18089" y="11288"/>
                </a:cubicBezTo>
                <a:cubicBezTo>
                  <a:pt x="18025" y="11240"/>
                  <a:pt x="17915" y="11074"/>
                  <a:pt x="17848" y="10972"/>
                </a:cubicBezTo>
                <a:cubicBezTo>
                  <a:pt x="17824" y="10936"/>
                  <a:pt x="17800" y="10899"/>
                  <a:pt x="17776" y="10864"/>
                </a:cubicBezTo>
                <a:lnTo>
                  <a:pt x="17734" y="10800"/>
                </a:lnTo>
                <a:cubicBezTo>
                  <a:pt x="17524" y="10488"/>
                  <a:pt x="17262" y="10100"/>
                  <a:pt x="16820" y="10100"/>
                </a:cubicBezTo>
                <a:cubicBezTo>
                  <a:pt x="16386" y="10100"/>
                  <a:pt x="16200" y="10421"/>
                  <a:pt x="15985" y="10793"/>
                </a:cubicBezTo>
                <a:cubicBezTo>
                  <a:pt x="15963" y="10832"/>
                  <a:pt x="15940" y="10873"/>
                  <a:pt x="15915" y="10916"/>
                </a:cubicBezTo>
                <a:cubicBezTo>
                  <a:pt x="15881" y="10974"/>
                  <a:pt x="15849" y="11031"/>
                  <a:pt x="15817" y="11089"/>
                </a:cubicBezTo>
                <a:cubicBezTo>
                  <a:pt x="15768" y="11179"/>
                  <a:pt x="15689" y="11322"/>
                  <a:pt x="15636" y="11379"/>
                </a:cubicBezTo>
                <a:cubicBezTo>
                  <a:pt x="15569" y="11303"/>
                  <a:pt x="15455" y="11083"/>
                  <a:pt x="15376" y="10932"/>
                </a:cubicBezTo>
                <a:cubicBezTo>
                  <a:pt x="15329" y="10841"/>
                  <a:pt x="15281" y="10738"/>
                  <a:pt x="15236" y="10638"/>
                </a:cubicBezTo>
                <a:cubicBezTo>
                  <a:pt x="15037" y="10207"/>
                  <a:pt x="14832" y="9760"/>
                  <a:pt x="14392" y="9760"/>
                </a:cubicBezTo>
                <a:cubicBezTo>
                  <a:pt x="14192" y="9760"/>
                  <a:pt x="13698" y="9883"/>
                  <a:pt x="13435" y="11021"/>
                </a:cubicBezTo>
                <a:cubicBezTo>
                  <a:pt x="13357" y="11357"/>
                  <a:pt x="13273" y="11579"/>
                  <a:pt x="13205" y="11715"/>
                </a:cubicBezTo>
                <a:cubicBezTo>
                  <a:pt x="13148" y="11575"/>
                  <a:pt x="13076" y="11355"/>
                  <a:pt x="13006" y="11028"/>
                </a:cubicBezTo>
                <a:cubicBezTo>
                  <a:pt x="12807" y="10105"/>
                  <a:pt x="12620" y="9232"/>
                  <a:pt x="11964" y="9232"/>
                </a:cubicBezTo>
                <a:cubicBezTo>
                  <a:pt x="11677" y="9232"/>
                  <a:pt x="11160" y="9468"/>
                  <a:pt x="10918" y="11050"/>
                </a:cubicBezTo>
                <a:cubicBezTo>
                  <a:pt x="10841" y="11554"/>
                  <a:pt x="10754" y="11935"/>
                  <a:pt x="10675" y="12204"/>
                </a:cubicBezTo>
                <a:cubicBezTo>
                  <a:pt x="10626" y="11959"/>
                  <a:pt x="10570" y="11599"/>
                  <a:pt x="10519" y="11072"/>
                </a:cubicBezTo>
                <a:cubicBezTo>
                  <a:pt x="10347" y="9278"/>
                  <a:pt x="10207" y="8177"/>
                  <a:pt x="9518" y="8177"/>
                </a:cubicBezTo>
                <a:cubicBezTo>
                  <a:pt x="8791" y="8177"/>
                  <a:pt x="8635" y="9324"/>
                  <a:pt x="8479" y="11073"/>
                </a:cubicBezTo>
                <a:cubicBezTo>
                  <a:pt x="8464" y="11237"/>
                  <a:pt x="8450" y="11410"/>
                  <a:pt x="8435" y="11586"/>
                </a:cubicBezTo>
                <a:cubicBezTo>
                  <a:pt x="8399" y="12017"/>
                  <a:pt x="8343" y="12660"/>
                  <a:pt x="8274" y="13176"/>
                </a:cubicBezTo>
                <a:cubicBezTo>
                  <a:pt x="8205" y="12735"/>
                  <a:pt x="8129" y="12070"/>
                  <a:pt x="8048" y="11077"/>
                </a:cubicBezTo>
                <a:cubicBezTo>
                  <a:pt x="8013" y="10647"/>
                  <a:pt x="7985" y="10205"/>
                  <a:pt x="7957" y="9779"/>
                </a:cubicBezTo>
                <a:cubicBezTo>
                  <a:pt x="7906" y="8996"/>
                  <a:pt x="7857" y="8257"/>
                  <a:pt x="7778" y="7708"/>
                </a:cubicBezTo>
                <a:cubicBezTo>
                  <a:pt x="7718" y="7289"/>
                  <a:pt x="7605" y="6511"/>
                  <a:pt x="7054" y="6511"/>
                </a:cubicBezTo>
                <a:cubicBezTo>
                  <a:pt x="6549" y="6511"/>
                  <a:pt x="6428" y="7160"/>
                  <a:pt x="6333" y="7946"/>
                </a:cubicBezTo>
                <a:cubicBezTo>
                  <a:pt x="6250" y="8624"/>
                  <a:pt x="6196" y="9510"/>
                  <a:pt x="6138" y="10447"/>
                </a:cubicBezTo>
                <a:cubicBezTo>
                  <a:pt x="6125" y="10659"/>
                  <a:pt x="6111" y="10872"/>
                  <a:pt x="6098" y="11084"/>
                </a:cubicBezTo>
                <a:cubicBezTo>
                  <a:pt x="6070" y="11517"/>
                  <a:pt x="6047" y="12003"/>
                  <a:pt x="6022" y="12518"/>
                </a:cubicBezTo>
                <a:cubicBezTo>
                  <a:pt x="5981" y="13382"/>
                  <a:pt x="5921" y="14640"/>
                  <a:pt x="5820" y="15463"/>
                </a:cubicBezTo>
                <a:cubicBezTo>
                  <a:pt x="5790" y="15243"/>
                  <a:pt x="5761" y="14961"/>
                  <a:pt x="5734" y="14601"/>
                </a:cubicBezTo>
                <a:cubicBezTo>
                  <a:pt x="5665" y="13683"/>
                  <a:pt x="5629" y="12532"/>
                  <a:pt x="5590" y="11315"/>
                </a:cubicBezTo>
                <a:lnTo>
                  <a:pt x="5581" y="11095"/>
                </a:lnTo>
                <a:cubicBezTo>
                  <a:pt x="5572" y="10811"/>
                  <a:pt x="5564" y="10521"/>
                  <a:pt x="5555" y="10230"/>
                </a:cubicBezTo>
                <a:cubicBezTo>
                  <a:pt x="5509" y="8720"/>
                  <a:pt x="5461" y="7158"/>
                  <a:pt x="5374" y="5970"/>
                </a:cubicBezTo>
                <a:cubicBezTo>
                  <a:pt x="5325" y="5317"/>
                  <a:pt x="5270" y="4832"/>
                  <a:pt x="5203" y="4489"/>
                </a:cubicBezTo>
                <a:cubicBezTo>
                  <a:pt x="5148" y="4212"/>
                  <a:pt x="5034" y="3635"/>
                  <a:pt x="4579" y="3635"/>
                </a:cubicBezTo>
                <a:close/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" name="Extract Features">
            <a:extLst>
              <a:ext uri="{FF2B5EF4-FFF2-40B4-BE49-F238E27FC236}">
                <a16:creationId xmlns:a16="http://schemas.microsoft.com/office/drawing/2014/main" id="{B4C577CE-A960-CE09-F055-F2A573889EE7}"/>
              </a:ext>
            </a:extLst>
          </p:cNvPr>
          <p:cNvSpPr txBox="1"/>
          <p:nvPr/>
        </p:nvSpPr>
        <p:spPr>
          <a:xfrm>
            <a:off x="4147066" y="1926096"/>
            <a:ext cx="182728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l" defTabSz="825500">
              <a:defRPr sz="4000">
                <a:solidFill>
                  <a:schemeClr val="accent4">
                    <a:hueOff val="-1247790"/>
                    <a:lumOff val="-12326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Object Detection Network</a:t>
            </a:r>
            <a:endParaRPr sz="1600" dirty="0">
              <a:ln>
                <a:solidFill>
                  <a:schemeClr val="tx1"/>
                </a:solidFill>
              </a:ln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Extract Features">
            <a:extLst>
              <a:ext uri="{FF2B5EF4-FFF2-40B4-BE49-F238E27FC236}">
                <a16:creationId xmlns:a16="http://schemas.microsoft.com/office/drawing/2014/main" id="{81DFB3FD-5E57-4468-F3E1-80499073D4D3}"/>
              </a:ext>
            </a:extLst>
          </p:cNvPr>
          <p:cNvSpPr txBox="1"/>
          <p:nvPr/>
        </p:nvSpPr>
        <p:spPr>
          <a:xfrm>
            <a:off x="7138984" y="2100145"/>
            <a:ext cx="1380356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l" defTabSz="825500">
              <a:defRPr sz="4000">
                <a:solidFill>
                  <a:schemeClr val="accent4">
                    <a:hueOff val="-1247790"/>
                    <a:lumOff val="-12326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Train Network</a:t>
            </a:r>
            <a:endParaRPr sz="1600" dirty="0">
              <a:ln>
                <a:solidFill>
                  <a:schemeClr val="tx1"/>
                </a:solidFill>
              </a:ln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Extract Features">
            <a:extLst>
              <a:ext uri="{FF2B5EF4-FFF2-40B4-BE49-F238E27FC236}">
                <a16:creationId xmlns:a16="http://schemas.microsoft.com/office/drawing/2014/main" id="{2BCEDF2E-70BF-62DD-6BF7-D1BEC39378B1}"/>
              </a:ext>
            </a:extLst>
          </p:cNvPr>
          <p:cNvSpPr txBox="1"/>
          <p:nvPr/>
        </p:nvSpPr>
        <p:spPr>
          <a:xfrm>
            <a:off x="9686244" y="2201366"/>
            <a:ext cx="1380356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l" defTabSz="825500">
              <a:defRPr sz="4000">
                <a:solidFill>
                  <a:schemeClr val="accent4">
                    <a:hueOff val="-1247790"/>
                    <a:lumOff val="-12326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Validate</a:t>
            </a:r>
            <a:endParaRPr sz="1600" dirty="0">
              <a:ln>
                <a:solidFill>
                  <a:schemeClr val="tx1"/>
                </a:solidFill>
              </a:ln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Graphic 4" descr="Clipboard Mixed with solid fill">
            <a:extLst>
              <a:ext uri="{FF2B5EF4-FFF2-40B4-BE49-F238E27FC236}">
                <a16:creationId xmlns:a16="http://schemas.microsoft.com/office/drawing/2014/main" id="{24EFC519-3928-9DE4-B7A9-BDF6D8180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62621" y="811635"/>
            <a:ext cx="1300484" cy="1300484"/>
          </a:xfrm>
          <a:prstGeom prst="rect">
            <a:avLst/>
          </a:prstGeom>
        </p:spPr>
      </p:pic>
      <p:pic>
        <p:nvPicPr>
          <p:cNvPr id="7" name="Graphic 6" descr="Server with solid fill">
            <a:extLst>
              <a:ext uri="{FF2B5EF4-FFF2-40B4-BE49-F238E27FC236}">
                <a16:creationId xmlns:a16="http://schemas.microsoft.com/office/drawing/2014/main" id="{9EF0A28D-7CCA-1D9B-72A9-999F38AD13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78920" y="830121"/>
            <a:ext cx="1300484" cy="1300484"/>
          </a:xfrm>
          <a:prstGeom prst="rect">
            <a:avLst/>
          </a:prstGeom>
        </p:spPr>
      </p:pic>
      <p:pic>
        <p:nvPicPr>
          <p:cNvPr id="24" name="Graphic 23" descr="Network diagram with solid fill">
            <a:extLst>
              <a:ext uri="{FF2B5EF4-FFF2-40B4-BE49-F238E27FC236}">
                <a16:creationId xmlns:a16="http://schemas.microsoft.com/office/drawing/2014/main" id="{E00C5524-FE33-62FE-8E07-E0DBB384A4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52549" y="779182"/>
            <a:ext cx="1300484" cy="1300484"/>
          </a:xfrm>
          <a:prstGeom prst="rect">
            <a:avLst/>
          </a:prstGeom>
        </p:spPr>
      </p:pic>
      <p:sp>
        <p:nvSpPr>
          <p:cNvPr id="4" name="Title 14">
            <a:extLst>
              <a:ext uri="{FF2B5EF4-FFF2-40B4-BE49-F238E27FC236}">
                <a16:creationId xmlns:a16="http://schemas.microsoft.com/office/drawing/2014/main" id="{7F189CD1-B190-17A3-C059-C3F404110AB7}"/>
              </a:ext>
            </a:extLst>
          </p:cNvPr>
          <p:cNvSpPr txBox="1">
            <a:spLocks/>
          </p:cNvSpPr>
          <p:nvPr/>
        </p:nvSpPr>
        <p:spPr>
          <a:xfrm>
            <a:off x="304800" y="219283"/>
            <a:ext cx="10769600" cy="990600"/>
          </a:xfrm>
          <a:prstGeom prst="rect">
            <a:avLst/>
          </a:prstGeom>
        </p:spPr>
        <p:txBody>
          <a:bodyPr/>
          <a:lstStyle>
            <a:lvl1pPr algn="l" defTabSz="916680" rtl="0" eaLnBrk="1" latinLnBrk="0" hangingPunct="1">
              <a:spcBef>
                <a:spcPct val="0"/>
              </a:spcBef>
              <a:buNone/>
              <a:defRPr sz="2800" b="0" kern="120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Obstacle Detection using Deep Learning</a:t>
            </a:r>
          </a:p>
        </p:txBody>
      </p:sp>
      <p:pic>
        <p:nvPicPr>
          <p:cNvPr id="8" name="Content Placeholder 15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B09D2929-E106-CFC0-DFE8-D40134258D4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264" y="2634033"/>
            <a:ext cx="1955501" cy="1466626"/>
          </a:xfrm>
          <a:prstGeom prst="rect">
            <a:avLst/>
          </a:prstGeom>
        </p:spPr>
      </p:pic>
      <p:pic>
        <p:nvPicPr>
          <p:cNvPr id="10" name="Picture 9" descr="A desert landscape with sand dunes&#10;&#10;Description automatically generated with low confidence">
            <a:extLst>
              <a:ext uri="{FF2B5EF4-FFF2-40B4-BE49-F238E27FC236}">
                <a16:creationId xmlns:a16="http://schemas.microsoft.com/office/drawing/2014/main" id="{5EF504DD-0321-A3F2-F470-446609B7938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4" y="2634033"/>
            <a:ext cx="1955500" cy="14666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502513-4163-D128-FF86-FFDBD355B4DA}"/>
              </a:ext>
            </a:extLst>
          </p:cNvPr>
          <p:cNvSpPr txBox="1"/>
          <p:nvPr/>
        </p:nvSpPr>
        <p:spPr>
          <a:xfrm>
            <a:off x="139357" y="4277703"/>
            <a:ext cx="240500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itchFamily="34" charset="0"/>
                <a:cs typeface="Arial" pitchFamily="34" charset="0"/>
              </a:rPr>
              <a:t>10K training images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7191EC-21A7-BA58-0A24-A0E5B524615B}"/>
              </a:ext>
            </a:extLst>
          </p:cNvPr>
          <p:cNvSpPr txBox="1"/>
          <p:nvPr/>
        </p:nvSpPr>
        <p:spPr>
          <a:xfrm>
            <a:off x="126506" y="4740169"/>
            <a:ext cx="306104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itchFamily="34" charset="0"/>
                <a:cs typeface="Arial" pitchFamily="34" charset="0"/>
              </a:rPr>
              <a:t>Labeled using binary masking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295E83-ED78-FDBA-EEFE-BE54E3435804}"/>
              </a:ext>
            </a:extLst>
          </p:cNvPr>
          <p:cNvSpPr txBox="1"/>
          <p:nvPr/>
        </p:nvSpPr>
        <p:spPr>
          <a:xfrm>
            <a:off x="126507" y="5181600"/>
            <a:ext cx="306104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Simscape runtime parameters used to update rover poses , camera pitch and pan angles.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FDE30C-E532-3AB2-38ED-F75316E98844}"/>
              </a:ext>
            </a:extLst>
          </p:cNvPr>
          <p:cNvSpPr txBox="1"/>
          <p:nvPr/>
        </p:nvSpPr>
        <p:spPr>
          <a:xfrm>
            <a:off x="126506" y="6115474"/>
            <a:ext cx="3061043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itchFamily="34" charset="0"/>
                <a:cs typeface="Arial" pitchFamily="34" charset="0"/>
              </a:rPr>
              <a:t>MATLAB used to automate camera frame captures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A553D5-944B-F693-C2DF-C3342ED016F9}"/>
              </a:ext>
            </a:extLst>
          </p:cNvPr>
          <p:cNvSpPr txBox="1"/>
          <p:nvPr/>
        </p:nvSpPr>
        <p:spPr>
          <a:xfrm>
            <a:off x="3998664" y="2950806"/>
            <a:ext cx="259080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YOLOv2 : You Only Look Once object detector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78798B7-AA4B-2C6C-60EC-6FA0D8ADE1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73854" y="3310350"/>
            <a:ext cx="3678789" cy="26904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D4DE686-7D17-1F1A-F8E3-EA7DD7AF2731}"/>
              </a:ext>
            </a:extLst>
          </p:cNvPr>
          <p:cNvSpPr txBox="1"/>
          <p:nvPr/>
        </p:nvSpPr>
        <p:spPr>
          <a:xfrm>
            <a:off x="6635363" y="2960007"/>
            <a:ext cx="320040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&gt;&gt; trainYOLOv2ObjectDetector()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F887E32-BF27-BCE5-596A-D8AA98EBC6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60073" y="3801989"/>
            <a:ext cx="4496383" cy="2867180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3366CE6-0C94-F104-1EAB-4C71FD7C554E}"/>
              </a:ext>
            </a:extLst>
          </p:cNvPr>
          <p:cNvSpPr/>
          <p:nvPr/>
        </p:nvSpPr>
        <p:spPr>
          <a:xfrm>
            <a:off x="5158749" y="3794959"/>
            <a:ext cx="940101" cy="1173925"/>
          </a:xfrm>
          <a:prstGeom prst="roundRect">
            <a:avLst/>
          </a:prstGeom>
          <a:noFill/>
          <a:ln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2221D316-29B7-CAAB-44CB-2ED94352B239}"/>
              </a:ext>
            </a:extLst>
          </p:cNvPr>
          <p:cNvSpPr/>
          <p:nvPr/>
        </p:nvSpPr>
        <p:spPr>
          <a:xfrm rot="10800000" flipV="1">
            <a:off x="6501677" y="4336202"/>
            <a:ext cx="1853664" cy="45719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64D07D-DCB6-814E-1DBA-6FFEBAE6DF3A}"/>
              </a:ext>
            </a:extLst>
          </p:cNvPr>
          <p:cNvSpPr txBox="1"/>
          <p:nvPr/>
        </p:nvSpPr>
        <p:spPr>
          <a:xfrm>
            <a:off x="8519340" y="5935012"/>
            <a:ext cx="4343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</a:rPr>
              <a:t>Thanks to Deep Learning QEs : </a:t>
            </a:r>
          </a:p>
          <a:p>
            <a:r>
              <a:rPr lang="en-US" sz="1600" b="1" dirty="0">
                <a:solidFill>
                  <a:srgbClr val="002060"/>
                </a:solidFill>
              </a:rPr>
              <a:t>Antonio Hidalgo</a:t>
            </a:r>
            <a:r>
              <a:rPr lang="en-US" sz="1600" dirty="0">
                <a:solidFill>
                  <a:srgbClr val="002060"/>
                </a:solidFill>
              </a:rPr>
              <a:t> and </a:t>
            </a:r>
          </a:p>
          <a:p>
            <a:r>
              <a:rPr lang="en-US" sz="1600" b="1" dirty="0">
                <a:solidFill>
                  <a:srgbClr val="002060"/>
                </a:solidFill>
              </a:rPr>
              <a:t>Gabija Marsalkaite </a:t>
            </a:r>
          </a:p>
          <a:p>
            <a:endParaRPr lang="en-US" sz="1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537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9" grpId="0"/>
      <p:bldP spid="21" grpId="0"/>
      <p:bldP spid="22" grpId="0"/>
      <p:bldP spid="12" grpId="0" animBg="1"/>
      <p:bldP spid="13" grpId="0" animBg="1"/>
      <p:bldP spid="14" grpId="0" animBg="1"/>
      <p:bldP spid="15" grpId="0" animBg="1"/>
      <p:bldP spid="23" grpId="0" animBg="1"/>
      <p:bldP spid="33" grpId="0" animBg="1"/>
      <p:bldP spid="36" grpId="0" animBg="1"/>
      <p:bldP spid="37" grpId="0" animBg="1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2DEA1-1372-C1FC-F7FB-C0479C244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16" y="324382"/>
            <a:ext cx="10769600" cy="990600"/>
          </a:xfrm>
        </p:spPr>
        <p:txBody>
          <a:bodyPr/>
          <a:lstStyle/>
          <a:p>
            <a:r>
              <a:rPr lang="en-US" dirty="0"/>
              <a:t>Obstacle Depth Estimation using Stereovision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1C17E9-0ECA-620F-2D28-8341995404E4}"/>
              </a:ext>
            </a:extLst>
          </p:cNvPr>
          <p:cNvSpPr txBox="1"/>
          <p:nvPr/>
        </p:nvSpPr>
        <p:spPr>
          <a:xfrm>
            <a:off x="357816" y="1130316"/>
            <a:ext cx="10287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Stereo vision is the process of extracting 3D information from multiple 2D views of a scene</a:t>
            </a:r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6F852F6-D154-A21D-CC82-6624E6E88765}"/>
              </a:ext>
            </a:extLst>
          </p:cNvPr>
          <p:cNvSpPr/>
          <p:nvPr/>
        </p:nvSpPr>
        <p:spPr>
          <a:xfrm>
            <a:off x="453891" y="1542072"/>
            <a:ext cx="1674241" cy="98772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Stereo Camera Calibration </a:t>
            </a:r>
          </a:p>
        </p:txBody>
      </p:sp>
      <p:pic>
        <p:nvPicPr>
          <p:cNvPr id="3" name="Picture 2" descr="Camera calibration results, displaying undistorted image, reprojection errors chart, and camera extrinsics diagram">
            <a:extLst>
              <a:ext uri="{FF2B5EF4-FFF2-40B4-BE49-F238E27FC236}">
                <a16:creationId xmlns:a16="http://schemas.microsoft.com/office/drawing/2014/main" id="{655A49BA-49A5-7970-4C30-78D0F8C4D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00" y="3447614"/>
            <a:ext cx="3218696" cy="209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vector graphics, businesscard&#10;&#10;Description automatically generated">
            <a:extLst>
              <a:ext uri="{FF2B5EF4-FFF2-40B4-BE49-F238E27FC236}">
                <a16:creationId xmlns:a16="http://schemas.microsoft.com/office/drawing/2014/main" id="{1DD94A1F-AF51-64BF-8827-E1D2A0373C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12" y="5410200"/>
            <a:ext cx="1592818" cy="1194614"/>
          </a:xfrm>
          <a:prstGeom prst="rect">
            <a:avLst/>
          </a:prstGeom>
        </p:spPr>
      </p:pic>
      <p:pic>
        <p:nvPicPr>
          <p:cNvPr id="5" name="Picture 4" descr="A black and white checkered surface&#10;&#10;Description automatically generated with low confidence">
            <a:extLst>
              <a:ext uri="{FF2B5EF4-FFF2-40B4-BE49-F238E27FC236}">
                <a16:creationId xmlns:a16="http://schemas.microsoft.com/office/drawing/2014/main" id="{9B56DF77-ACFA-4947-9D78-94E27D8373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6" y="5410200"/>
            <a:ext cx="1600200" cy="1200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825491-D5FC-5E74-418E-ECA792A752A6}"/>
              </a:ext>
            </a:extLst>
          </p:cNvPr>
          <p:cNvSpPr txBox="1"/>
          <p:nvPr/>
        </p:nvSpPr>
        <p:spPr>
          <a:xfrm>
            <a:off x="88376" y="2609147"/>
            <a:ext cx="416885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0" i="1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Geometric camera calibration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 estimates the parameters of a lens like focal length and the distance between 2 stereo cameras etc.</a:t>
            </a:r>
            <a:endParaRPr lang="en-US" sz="16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74FCE07-A80B-9D38-2610-9E5C8434A0A9}"/>
              </a:ext>
            </a:extLst>
          </p:cNvPr>
          <p:cNvSpPr/>
          <p:nvPr/>
        </p:nvSpPr>
        <p:spPr>
          <a:xfrm>
            <a:off x="3266165" y="1981708"/>
            <a:ext cx="951591" cy="215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4D1360-B871-C22A-837C-9FF21D82131E}"/>
              </a:ext>
            </a:extLst>
          </p:cNvPr>
          <p:cNvSpPr txBox="1"/>
          <p:nvPr/>
        </p:nvSpPr>
        <p:spPr>
          <a:xfrm>
            <a:off x="432804" y="6265561"/>
            <a:ext cx="2618674" cy="3385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</a:rPr>
              <a:t>&gt;&gt;stereoCameraCalibrator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B7EAA27-AAE1-CFBD-3084-25F6C11070D4}"/>
              </a:ext>
            </a:extLst>
          </p:cNvPr>
          <p:cNvSpPr/>
          <p:nvPr/>
        </p:nvSpPr>
        <p:spPr>
          <a:xfrm>
            <a:off x="5105400" y="1542784"/>
            <a:ext cx="1674241" cy="98772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Disparity Map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B8E389-B8FE-24EA-211A-E60FD6A35A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668" y="2599942"/>
            <a:ext cx="3684272" cy="215922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FEA90D3-E5BE-0B0B-86EE-4755A676D168}"/>
              </a:ext>
            </a:extLst>
          </p:cNvPr>
          <p:cNvSpPr/>
          <p:nvPr/>
        </p:nvSpPr>
        <p:spPr>
          <a:xfrm>
            <a:off x="6088993" y="4200927"/>
            <a:ext cx="1370892" cy="5016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5F165C-01C5-759B-82DC-BD97FFB7B3C7}"/>
              </a:ext>
            </a:extLst>
          </p:cNvPr>
          <p:cNvSpPr txBox="1"/>
          <p:nvPr/>
        </p:nvSpPr>
        <p:spPr>
          <a:xfrm>
            <a:off x="3331996" y="4887281"/>
            <a:ext cx="4046486" cy="10669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The amount of horizontal distance between the object in image L and image R (the disparity) is inversely proportional to the distance from the observer (depth)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9125B2EE-B6A4-B43F-B5CD-131A265DC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67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226B54D-0C3B-B254-E53B-1491CC10FBA8}"/>
              </a:ext>
            </a:extLst>
          </p:cNvPr>
          <p:cNvSpPr/>
          <p:nvPr/>
        </p:nvSpPr>
        <p:spPr>
          <a:xfrm>
            <a:off x="7972879" y="1927975"/>
            <a:ext cx="951591" cy="215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272E25B-73E8-AA43-3BCD-61C9670E041C}"/>
              </a:ext>
            </a:extLst>
          </p:cNvPr>
          <p:cNvSpPr/>
          <p:nvPr/>
        </p:nvSpPr>
        <p:spPr>
          <a:xfrm>
            <a:off x="10063868" y="1559662"/>
            <a:ext cx="1674241" cy="98772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Reconstruct 3D scene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22E168-F2EA-2A53-2606-AC33621D102B}"/>
              </a:ext>
            </a:extLst>
          </p:cNvPr>
          <p:cNvSpPr txBox="1"/>
          <p:nvPr/>
        </p:nvSpPr>
        <p:spPr>
          <a:xfrm>
            <a:off x="10193476" y="2607399"/>
            <a:ext cx="145428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itchFamily="34" charset="0"/>
                <a:cs typeface="Arial" pitchFamily="34" charset="0"/>
              </a:rPr>
              <a:t>Disparity Map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803302-3296-6150-4E38-1D8A461A5974}"/>
              </a:ext>
            </a:extLst>
          </p:cNvPr>
          <p:cNvSpPr txBox="1"/>
          <p:nvPr/>
        </p:nvSpPr>
        <p:spPr>
          <a:xfrm>
            <a:off x="10095752" y="3126677"/>
            <a:ext cx="167424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itchFamily="34" charset="0"/>
                <a:cs typeface="Arial" pitchFamily="34" charset="0"/>
              </a:rPr>
              <a:t>cameraParams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4133BB-77B6-3129-0FEA-990BC5B89485}"/>
              </a:ext>
            </a:extLst>
          </p:cNvPr>
          <p:cNvSpPr txBox="1"/>
          <p:nvPr/>
        </p:nvSpPr>
        <p:spPr>
          <a:xfrm>
            <a:off x="10774359" y="2861680"/>
            <a:ext cx="29252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itchFamily="34" charset="0"/>
                <a:cs typeface="Arial" pitchFamily="34" charset="0"/>
              </a:rPr>
              <a:t>+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CB6408D-20F0-9E26-7911-76732E6925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1287" y="3617532"/>
            <a:ext cx="4650713" cy="30386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D3BB86E-6EBF-888F-32E9-E9C9ADD2453A}"/>
              </a:ext>
            </a:extLst>
          </p:cNvPr>
          <p:cNvSpPr txBox="1"/>
          <p:nvPr/>
        </p:nvSpPr>
        <p:spPr>
          <a:xfrm>
            <a:off x="9335479" y="6364341"/>
            <a:ext cx="2618674" cy="3385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</a:rPr>
              <a:t>Computer Vision Toolbox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500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  <p:bldP spid="6" grpId="0" animBg="1"/>
      <p:bldP spid="7" grpId="0" animBg="1"/>
      <p:bldP spid="8" grpId="0" animBg="1"/>
      <p:bldP spid="9" grpId="0" animBg="1"/>
      <p:bldP spid="14" grpId="0" animBg="1"/>
      <p:bldP spid="18" grpId="0" animBg="1"/>
      <p:bldP spid="19" grpId="0" animBg="1"/>
      <p:bldP spid="20" grpId="0" animBg="1"/>
      <p:bldP spid="21" grpId="0" animBg="1"/>
      <p:bldP spid="22" grpId="0"/>
      <p:bldP spid="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EB6C7-75E1-B609-49D9-31136A052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629530"/>
          </a:xfrm>
        </p:spPr>
        <p:txBody>
          <a:bodyPr/>
          <a:lstStyle/>
          <a:p>
            <a:r>
              <a:rPr lang="en-US" dirty="0"/>
              <a:t>Depth Estimation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937FAF-7077-6382-9B9E-CE63E3B1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85" y="1420543"/>
            <a:ext cx="3119201" cy="22193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C2896E-80BD-AE90-F968-51D9B08A5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20" y="3913160"/>
            <a:ext cx="3190766" cy="22880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C5CE507-73EE-FDFB-C82B-6264945E5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298" y="1981200"/>
            <a:ext cx="3556521" cy="3543300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068E7A68-96BC-7DEF-95DC-B210DD44B9B5}"/>
              </a:ext>
            </a:extLst>
          </p:cNvPr>
          <p:cNvSpPr/>
          <p:nvPr/>
        </p:nvSpPr>
        <p:spPr>
          <a:xfrm>
            <a:off x="3126618" y="3671249"/>
            <a:ext cx="1524000" cy="15780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75E9FA-A74B-7983-2E5B-5F8524A81DF7}"/>
              </a:ext>
            </a:extLst>
          </p:cNvPr>
          <p:cNvSpPr txBox="1"/>
          <p:nvPr/>
        </p:nvSpPr>
        <p:spPr>
          <a:xfrm>
            <a:off x="1851522" y="3552796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itchFamily="34" charset="0"/>
                <a:cs typeface="Arial" pitchFamily="34" charset="0"/>
              </a:rPr>
              <a:t>+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A82A008-F870-3594-CA30-209934E24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1749" y="2541623"/>
            <a:ext cx="3408152" cy="2417581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AA38713A-E985-DECF-2693-996A042ECF7D}"/>
              </a:ext>
            </a:extLst>
          </p:cNvPr>
          <p:cNvSpPr/>
          <p:nvPr/>
        </p:nvSpPr>
        <p:spPr>
          <a:xfrm>
            <a:off x="7134790" y="3671249"/>
            <a:ext cx="1400069" cy="18210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E8D89FD-C409-A874-DF8F-1392D2D06489}"/>
              </a:ext>
            </a:extLst>
          </p:cNvPr>
          <p:cNvSpPr/>
          <p:nvPr/>
        </p:nvSpPr>
        <p:spPr>
          <a:xfrm>
            <a:off x="10137018" y="2676271"/>
            <a:ext cx="609600" cy="38916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171220-262C-44FF-2702-938407CAB497}"/>
              </a:ext>
            </a:extLst>
          </p:cNvPr>
          <p:cNvSpPr txBox="1"/>
          <p:nvPr/>
        </p:nvSpPr>
        <p:spPr>
          <a:xfrm>
            <a:off x="9950600" y="3065435"/>
            <a:ext cx="982436" cy="24622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itchFamily="34" charset="0"/>
                <a:cs typeface="Arial" pitchFamily="34" charset="0"/>
              </a:rPr>
              <a:t>6.37 meters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726521-0AFC-2E2A-E740-F03B0AD58DBF}"/>
              </a:ext>
            </a:extLst>
          </p:cNvPr>
          <p:cNvSpPr txBox="1"/>
          <p:nvPr/>
        </p:nvSpPr>
        <p:spPr>
          <a:xfrm>
            <a:off x="3736218" y="5647508"/>
            <a:ext cx="47986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itchFamily="34" charset="0"/>
                <a:cs typeface="Arial" pitchFamily="34" charset="0"/>
              </a:rPr>
              <a:t>Reconstructed scene - 3D point cloud (in camera reference frame)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1CFCB0-1BCB-431F-23CD-5D27EB258473}"/>
              </a:ext>
            </a:extLst>
          </p:cNvPr>
          <p:cNvSpPr txBox="1"/>
          <p:nvPr/>
        </p:nvSpPr>
        <p:spPr>
          <a:xfrm>
            <a:off x="7737697" y="5127553"/>
            <a:ext cx="47986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itchFamily="34" charset="0"/>
                <a:cs typeface="Arial" pitchFamily="34" charset="0"/>
              </a:rPr>
              <a:t>Distance of detected rock wrt camera ref frame</a:t>
            </a:r>
          </a:p>
        </p:txBody>
      </p:sp>
    </p:spTree>
    <p:extLst>
      <p:ext uri="{BB962C8B-B14F-4D97-AF65-F5344CB8AC3E}">
        <p14:creationId xmlns:p14="http://schemas.microsoft.com/office/powerpoint/2010/main" val="1794384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6" grpId="0" animBg="1"/>
      <p:bldP spid="27" grpId="0" animBg="1"/>
      <p:bldP spid="28" grpId="0" animBg="1"/>
      <p:bldP spid="29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E59A1-F9E7-5BF1-D2B6-52BB6E8C5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0769600" cy="990600"/>
          </a:xfrm>
        </p:spPr>
        <p:txBody>
          <a:bodyPr/>
          <a:lstStyle/>
          <a:p>
            <a:pPr defTabSz="916680">
              <a:spcAft>
                <a:spcPts val="600"/>
              </a:spcAft>
            </a:pPr>
            <a:r>
              <a:rPr lang="en-US" b="0" kern="1200" dirty="0">
                <a:latin typeface="Arial" pitchFamily="34" charset="0"/>
                <a:ea typeface="+mj-ea"/>
                <a:cs typeface="Arial" pitchFamily="34" charset="0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70F88-1AA4-A4F9-52FA-8D6CA1F3FB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990600"/>
            <a:ext cx="5334000" cy="5105400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/>
              <a:t>Motivation:</a:t>
            </a:r>
            <a:endParaRPr lang="en-US" sz="804" b="1" dirty="0"/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Develop a workshop around AI/Robotics application for Grace Hopper Celebration conference for 2022 (GHC22)</a:t>
            </a:r>
          </a:p>
          <a:p>
            <a:r>
              <a:rPr lang="en-US" sz="1600" dirty="0"/>
              <a:t>GHC is the world's largest gathering of women technologists featuring a wide variety of sessions including many trending technical tracks.</a:t>
            </a:r>
          </a:p>
          <a:p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Rover Mission: </a:t>
            </a:r>
          </a:p>
          <a:p>
            <a:r>
              <a:rPr lang="en-US" sz="1600" dirty="0"/>
              <a:t>Rover should reach a chosen goal location on a virtual Martian terrain autonomously and capture a soil sample.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Key Capabilities:</a:t>
            </a:r>
            <a:endParaRPr lang="en-US" sz="804" b="1" dirty="0"/>
          </a:p>
          <a:p>
            <a:pPr>
              <a:buFont typeface="+mj-lt"/>
              <a:buAutoNum type="arabicPeriod"/>
            </a:pPr>
            <a:r>
              <a:rPr lang="en-US" sz="1600" dirty="0"/>
              <a:t>Plan an optimal path based on a known terrain map and some known obstacles.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Once an optimal path is found, rover must navigate the uneven terrain, follow the planned path and reach the desired goal location.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Avoid any unknown rocks on the way.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Use the rover arm to pick up a soil sample</a:t>
            </a:r>
          </a:p>
          <a:p>
            <a:pPr>
              <a:buFont typeface="+mj-lt"/>
              <a:buAutoNum type="arabicPeriod"/>
            </a:pPr>
            <a:endParaRPr lang="en-US" sz="1600" dirty="0"/>
          </a:p>
          <a:p>
            <a:pPr>
              <a:buFont typeface="+mj-lt"/>
              <a:buAutoNum type="arabicPeriod"/>
            </a:pPr>
            <a:endParaRPr lang="en-US" sz="1600" dirty="0"/>
          </a:p>
        </p:txBody>
      </p:sp>
      <p:pic>
        <p:nvPicPr>
          <p:cNvPr id="5" name="ObstacleAvoidance">
            <a:hlinkClick r:id="" action="ppaction://media"/>
            <a:extLst>
              <a:ext uri="{FF2B5EF4-FFF2-40B4-BE49-F238E27FC236}">
                <a16:creationId xmlns:a16="http://schemas.microsoft.com/office/drawing/2014/main" id="{3BF1E2D9-9055-041A-BCB3-D53F79B8F5D3}"/>
              </a:ext>
            </a:extLst>
          </p:cNvPr>
          <p:cNvPicPr>
            <a:picLocks noGrp="1" noChangeAspect="1"/>
          </p:cNvPicPr>
          <p:nvPr>
            <p:ph sz="half" idx="2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7447"/>
                </p14:media>
              </p:ext>
            </p:extLst>
          </p:nvPr>
        </p:nvPicPr>
        <p:blipFill rotWithShape="1">
          <a:blip r:embed="rId4"/>
          <a:srcRect l="376" t="17780" r="-568" b="17774"/>
          <a:stretch>
            <a:fillRect/>
          </a:stretch>
        </p:blipFill>
        <p:spPr>
          <a:xfrm>
            <a:off x="6019800" y="2286000"/>
            <a:ext cx="5891048" cy="2895600"/>
          </a:xfr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0577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75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62D67-A308-E069-0FF8-A211C9F39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Planning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E2610-07A8-68F9-41A7-CB8EBA7D1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68" y="2209800"/>
            <a:ext cx="11270694" cy="3429000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3773AA3-B958-8F7F-ED8E-0371BE785F6D}"/>
              </a:ext>
            </a:extLst>
          </p:cNvPr>
          <p:cNvSpPr/>
          <p:nvPr/>
        </p:nvSpPr>
        <p:spPr>
          <a:xfrm>
            <a:off x="2743200" y="2438400"/>
            <a:ext cx="1905000" cy="1524000"/>
          </a:xfrm>
          <a:prstGeom prst="roundRect">
            <a:avLst/>
          </a:prstGeom>
          <a:noFill/>
          <a:ln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614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3DE5D-AC4E-BFDD-9315-41C29C813584}"/>
              </a:ext>
            </a:extLst>
          </p:cNvPr>
          <p:cNvSpPr txBox="1">
            <a:spLocks/>
          </p:cNvSpPr>
          <p:nvPr/>
        </p:nvSpPr>
        <p:spPr>
          <a:xfrm>
            <a:off x="628549" y="280660"/>
            <a:ext cx="10769600" cy="990600"/>
          </a:xfrm>
          <a:prstGeom prst="rect">
            <a:avLst/>
          </a:prstGeom>
        </p:spPr>
        <p:txBody>
          <a:bodyPr/>
          <a:lstStyle>
            <a:lvl1pPr algn="l" defTabSz="916680" rtl="0" eaLnBrk="1" latinLnBrk="0" hangingPunct="1">
              <a:spcBef>
                <a:spcPct val="0"/>
              </a:spcBef>
              <a:buNone/>
              <a:defRPr sz="2800" b="0" kern="120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Path Planning : 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Offline planning 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A12ECB-7935-B167-570D-0C070BAA3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914400"/>
            <a:ext cx="7850363" cy="56388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DB0D89-7C1B-4178-822C-ED817FCF6617}"/>
              </a:ext>
            </a:extLst>
          </p:cNvPr>
          <p:cNvCxnSpPr>
            <a:cxnSpLocks/>
          </p:cNvCxnSpPr>
          <p:nvPr/>
        </p:nvCxnSpPr>
        <p:spPr>
          <a:xfrm>
            <a:off x="3627714" y="3962400"/>
            <a:ext cx="1447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0622A0-3339-13BF-992B-7A5971C9D6A8}"/>
              </a:ext>
            </a:extLst>
          </p:cNvPr>
          <p:cNvCxnSpPr>
            <a:cxnSpLocks/>
          </p:cNvCxnSpPr>
          <p:nvPr/>
        </p:nvCxnSpPr>
        <p:spPr>
          <a:xfrm>
            <a:off x="3475314" y="4833609"/>
            <a:ext cx="2286000" cy="1186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18592E-37A5-6E04-148D-5F38BE719F1A}"/>
              </a:ext>
            </a:extLst>
          </p:cNvPr>
          <p:cNvCxnSpPr>
            <a:cxnSpLocks/>
          </p:cNvCxnSpPr>
          <p:nvPr/>
        </p:nvCxnSpPr>
        <p:spPr>
          <a:xfrm flipV="1">
            <a:off x="3246714" y="2209800"/>
            <a:ext cx="990600" cy="1066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22B163B-7442-162D-11F2-935E9A4C4569}"/>
              </a:ext>
            </a:extLst>
          </p:cNvPr>
          <p:cNvSpPr txBox="1"/>
          <p:nvPr/>
        </p:nvSpPr>
        <p:spPr>
          <a:xfrm>
            <a:off x="2522814" y="3276600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Steep terrain points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6FA2B9-FED4-F651-63E2-C00AA09AA15B}"/>
              </a:ext>
            </a:extLst>
          </p:cNvPr>
          <p:cNvSpPr txBox="1"/>
          <p:nvPr/>
        </p:nvSpPr>
        <p:spPr>
          <a:xfrm>
            <a:off x="2522814" y="3738890"/>
            <a:ext cx="1631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Hazardous ditches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9E71E2-2592-B4F0-9AEE-94F94C12E7C1}"/>
              </a:ext>
            </a:extLst>
          </p:cNvPr>
          <p:cNvSpPr txBox="1"/>
          <p:nvPr/>
        </p:nvSpPr>
        <p:spPr>
          <a:xfrm>
            <a:off x="2605465" y="4529163"/>
            <a:ext cx="1631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Hazardous known rocks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B2620C3-B0A7-2949-080A-347F9BF5F8E2}"/>
              </a:ext>
            </a:extLst>
          </p:cNvPr>
          <p:cNvSpPr/>
          <p:nvPr/>
        </p:nvSpPr>
        <p:spPr>
          <a:xfrm>
            <a:off x="4683376" y="2627322"/>
            <a:ext cx="419100" cy="2444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5E5C91-7829-B933-FAA0-2A3A84CD7C05}"/>
              </a:ext>
            </a:extLst>
          </p:cNvPr>
          <p:cNvSpPr txBox="1"/>
          <p:nvPr/>
        </p:nvSpPr>
        <p:spPr>
          <a:xfrm>
            <a:off x="7961740" y="3477280"/>
            <a:ext cx="1631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Hazardous Unknown rock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48563B1-D95F-7AAB-8560-EC56932BF085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5102476" y="2835293"/>
            <a:ext cx="2859264" cy="903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666637A-393F-5BD8-E2B0-4CC979509C60}"/>
              </a:ext>
            </a:extLst>
          </p:cNvPr>
          <p:cNvSpPr txBox="1"/>
          <p:nvPr/>
        </p:nvSpPr>
        <p:spPr>
          <a:xfrm>
            <a:off x="7621464" y="4529162"/>
            <a:ext cx="2514600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3D terrain map and some obstacles are assumed to be known using offline mapping / terrain analysis.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BC86E8-B0CC-C22B-B1FC-9BBBDFC2E620}"/>
              </a:ext>
            </a:extLst>
          </p:cNvPr>
          <p:cNvSpPr txBox="1"/>
          <p:nvPr/>
        </p:nvSpPr>
        <p:spPr>
          <a:xfrm>
            <a:off x="7697963" y="1289535"/>
            <a:ext cx="2514600" cy="5847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Hybrid A star planner (Nav Toolbox)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4AEA2C-D4CF-59B5-AF16-D46BBFCF8177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5761314" y="1581923"/>
            <a:ext cx="1936649" cy="936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E336B8E-72D2-F991-CEB9-329FAB87085F}"/>
              </a:ext>
            </a:extLst>
          </p:cNvPr>
          <p:cNvSpPr txBox="1"/>
          <p:nvPr/>
        </p:nvSpPr>
        <p:spPr>
          <a:xfrm>
            <a:off x="9136389" y="346444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702650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1" grpId="0"/>
      <p:bldP spid="23" grpId="0" animBg="1"/>
      <p:bldP spid="24" grpId="0"/>
      <p:bldP spid="27" grpId="0" animBg="1"/>
      <p:bldP spid="28" grpId="0" animBg="1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A8A388C-D536-DE68-3EEB-D3F18BA58AC3}"/>
              </a:ext>
            </a:extLst>
          </p:cNvPr>
          <p:cNvSpPr txBox="1">
            <a:spLocks/>
          </p:cNvSpPr>
          <p:nvPr/>
        </p:nvSpPr>
        <p:spPr>
          <a:xfrm>
            <a:off x="457200" y="336601"/>
            <a:ext cx="10769600" cy="990600"/>
          </a:xfrm>
          <a:prstGeom prst="rect">
            <a:avLst/>
          </a:prstGeom>
        </p:spPr>
        <p:txBody>
          <a:bodyPr/>
          <a:lstStyle>
            <a:lvl1pPr algn="l" defTabSz="916680" rtl="0" eaLnBrk="1" latinLnBrk="0" hangingPunct="1">
              <a:spcBef>
                <a:spcPct val="0"/>
              </a:spcBef>
              <a:buNone/>
              <a:defRPr sz="2800" b="0" kern="120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Path Planning : Obstacle avoidance and Online planning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FD5377D-A84B-90CA-4E0F-5BC22C7B25DE}"/>
              </a:ext>
            </a:extLst>
          </p:cNvPr>
          <p:cNvSpPr/>
          <p:nvPr/>
        </p:nvSpPr>
        <p:spPr>
          <a:xfrm>
            <a:off x="590549" y="2189796"/>
            <a:ext cx="3352800" cy="685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Detect Rocks + Estimate their location w.r.t rover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4AEDCDF-F053-E108-C3C8-BB58E25EAC93}"/>
              </a:ext>
            </a:extLst>
          </p:cNvPr>
          <p:cNvSpPr/>
          <p:nvPr/>
        </p:nvSpPr>
        <p:spPr>
          <a:xfrm>
            <a:off x="571500" y="3111947"/>
            <a:ext cx="3352800" cy="685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Check if any detected rock is on the currently planned path and is less than 3.5 m away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6F326DA-D8CC-795D-AC01-186C695B6D8C}"/>
              </a:ext>
            </a:extLst>
          </p:cNvPr>
          <p:cNvSpPr/>
          <p:nvPr/>
        </p:nvSpPr>
        <p:spPr>
          <a:xfrm>
            <a:off x="609600" y="4083536"/>
            <a:ext cx="3352800" cy="685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Transform location of rock on path to global map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17D95CD-E4AD-81B9-CD26-1AD983CC3E29}"/>
              </a:ext>
            </a:extLst>
          </p:cNvPr>
          <p:cNvSpPr/>
          <p:nvPr/>
        </p:nvSpPr>
        <p:spPr>
          <a:xfrm>
            <a:off x="571500" y="4964954"/>
            <a:ext cx="3352800" cy="685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Update obstacle map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356978A-72E4-D7C7-11F6-1D31DB80EBB4}"/>
              </a:ext>
            </a:extLst>
          </p:cNvPr>
          <p:cNvSpPr/>
          <p:nvPr/>
        </p:nvSpPr>
        <p:spPr>
          <a:xfrm>
            <a:off x="590550" y="1244729"/>
            <a:ext cx="3352800" cy="685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Original Planned Path (using offline planner)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78616B-F7A6-E4BA-2182-BBACBA8A540B}"/>
              </a:ext>
            </a:extLst>
          </p:cNvPr>
          <p:cNvSpPr txBox="1"/>
          <p:nvPr/>
        </p:nvSpPr>
        <p:spPr>
          <a:xfrm>
            <a:off x="3924300" y="2262885"/>
            <a:ext cx="22288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rial" pitchFamily="34" charset="0"/>
                <a:cs typeface="Arial" pitchFamily="34" charset="0"/>
              </a:rPr>
              <a:t>Trained object (rock) detector + stereovision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6EC178B6-6E1F-257F-9F63-F3326E5C225C}"/>
              </a:ext>
            </a:extLst>
          </p:cNvPr>
          <p:cNvSpPr/>
          <p:nvPr/>
        </p:nvSpPr>
        <p:spPr>
          <a:xfrm>
            <a:off x="2174422" y="1900777"/>
            <a:ext cx="152400" cy="29917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F6362BA6-DCC8-5602-D8AB-FD22B6032D53}"/>
              </a:ext>
            </a:extLst>
          </p:cNvPr>
          <p:cNvSpPr/>
          <p:nvPr/>
        </p:nvSpPr>
        <p:spPr>
          <a:xfrm>
            <a:off x="2174421" y="2875596"/>
            <a:ext cx="149679" cy="28329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4C9434EF-6FBC-CFED-597C-971EF0524AD5}"/>
              </a:ext>
            </a:extLst>
          </p:cNvPr>
          <p:cNvSpPr/>
          <p:nvPr/>
        </p:nvSpPr>
        <p:spPr>
          <a:xfrm>
            <a:off x="2171700" y="3809752"/>
            <a:ext cx="152400" cy="29917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A22D720E-306E-4086-A97D-AD408BCE3718}"/>
              </a:ext>
            </a:extLst>
          </p:cNvPr>
          <p:cNvSpPr/>
          <p:nvPr/>
        </p:nvSpPr>
        <p:spPr>
          <a:xfrm>
            <a:off x="2171700" y="4706472"/>
            <a:ext cx="152400" cy="29917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A0B890FC-840D-8186-6164-DC81A75976D7}"/>
              </a:ext>
            </a:extLst>
          </p:cNvPr>
          <p:cNvSpPr/>
          <p:nvPr/>
        </p:nvSpPr>
        <p:spPr>
          <a:xfrm>
            <a:off x="2183378" y="5555018"/>
            <a:ext cx="167143" cy="29917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808D191-528C-0BFB-DCC0-8520086F3531}"/>
              </a:ext>
            </a:extLst>
          </p:cNvPr>
          <p:cNvSpPr/>
          <p:nvPr/>
        </p:nvSpPr>
        <p:spPr>
          <a:xfrm>
            <a:off x="609600" y="5832878"/>
            <a:ext cx="3352800" cy="6858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Replan from current location to goal location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D7FC4B-1F82-7A78-758C-36E1F162F379}"/>
              </a:ext>
            </a:extLst>
          </p:cNvPr>
          <p:cNvSpPr txBox="1"/>
          <p:nvPr/>
        </p:nvSpPr>
        <p:spPr>
          <a:xfrm>
            <a:off x="3962400" y="5898779"/>
            <a:ext cx="16573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rial" pitchFamily="34" charset="0"/>
                <a:cs typeface="Arial" pitchFamily="34" charset="0"/>
              </a:rPr>
              <a:t>Using hybrid A star planner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E113039-D203-9133-01C3-4A5448F30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900" y="1114223"/>
            <a:ext cx="5638800" cy="508750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6387A7A-3CBD-1020-E39A-ED36655BB984}"/>
              </a:ext>
            </a:extLst>
          </p:cNvPr>
          <p:cNvCxnSpPr>
            <a:cxnSpLocks/>
          </p:cNvCxnSpPr>
          <p:nvPr/>
        </p:nvCxnSpPr>
        <p:spPr>
          <a:xfrm flipH="1" flipV="1">
            <a:off x="8115300" y="3525961"/>
            <a:ext cx="7620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6FCE200-2D07-2968-F249-F064684C8E94}"/>
              </a:ext>
            </a:extLst>
          </p:cNvPr>
          <p:cNvSpPr txBox="1"/>
          <p:nvPr/>
        </p:nvSpPr>
        <p:spPr>
          <a:xfrm>
            <a:off x="6879772" y="4158598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itchFamily="34" charset="0"/>
                <a:cs typeface="Arial" pitchFamily="34" charset="0"/>
              </a:rPr>
              <a:t>Rock detected on original path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C39D204-BBA0-1404-81C0-6996C00B4058}"/>
              </a:ext>
            </a:extLst>
          </p:cNvPr>
          <p:cNvCxnSpPr>
            <a:cxnSpLocks/>
          </p:cNvCxnSpPr>
          <p:nvPr/>
        </p:nvCxnSpPr>
        <p:spPr>
          <a:xfrm flipH="1" flipV="1">
            <a:off x="9753600" y="3707530"/>
            <a:ext cx="187323" cy="250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6266180-BAFF-AFBD-A52B-C869EAC4BC98}"/>
              </a:ext>
            </a:extLst>
          </p:cNvPr>
          <p:cNvSpPr txBox="1"/>
          <p:nvPr/>
        </p:nvSpPr>
        <p:spPr>
          <a:xfrm>
            <a:off x="9427028" y="3887763"/>
            <a:ext cx="2022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itchFamily="34" charset="0"/>
                <a:cs typeface="Arial" pitchFamily="34" charset="0"/>
              </a:rPr>
              <a:t>Obstacles known</a:t>
            </a:r>
          </a:p>
          <a:p>
            <a:r>
              <a:rPr lang="en-US" sz="1200" dirty="0">
                <a:latin typeface="Arial" pitchFamily="34" charset="0"/>
                <a:cs typeface="Arial" pitchFamily="34" charset="0"/>
              </a:rPr>
              <a:t>to the offline planner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FF0523C-F32F-007E-C8A7-491EA22709A1}"/>
              </a:ext>
            </a:extLst>
          </p:cNvPr>
          <p:cNvSpPr/>
          <p:nvPr/>
        </p:nvSpPr>
        <p:spPr>
          <a:xfrm>
            <a:off x="2334192" y="3817011"/>
            <a:ext cx="1056707" cy="259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highlight>
                  <a:srgbClr val="FF0000"/>
                </a:highlight>
                <a:latin typeface="Arial" pitchFamily="34" charset="0"/>
                <a:cs typeface="Arial" pitchFamily="34" charset="0"/>
              </a:rPr>
              <a:t>YES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204A622-BEF0-A5F1-8223-F1E84AB3D2FB}"/>
              </a:ext>
            </a:extLst>
          </p:cNvPr>
          <p:cNvSpPr/>
          <p:nvPr/>
        </p:nvSpPr>
        <p:spPr>
          <a:xfrm>
            <a:off x="4069075" y="3092387"/>
            <a:ext cx="475682" cy="259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  <a:highlight>
                  <a:srgbClr val="00FF00"/>
                </a:highlight>
                <a:latin typeface="Arial" pitchFamily="34" charset="0"/>
                <a:cs typeface="Arial" pitchFamily="34" charset="0"/>
              </a:rPr>
              <a:t>NO</a:t>
            </a: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961B2D3B-FD83-C1C7-0C1F-346240CF738E}"/>
              </a:ext>
            </a:extLst>
          </p:cNvPr>
          <p:cNvSpPr/>
          <p:nvPr/>
        </p:nvSpPr>
        <p:spPr>
          <a:xfrm rot="16200000">
            <a:off x="4150231" y="3248880"/>
            <a:ext cx="173161" cy="40005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B5C4686-850F-0619-D543-10B2A63AC0F1}"/>
              </a:ext>
            </a:extLst>
          </p:cNvPr>
          <p:cNvSpPr/>
          <p:nvPr/>
        </p:nvSpPr>
        <p:spPr>
          <a:xfrm>
            <a:off x="4510371" y="3351654"/>
            <a:ext cx="1056707" cy="259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No op</a:t>
            </a:r>
          </a:p>
        </p:txBody>
      </p:sp>
    </p:spTree>
    <p:extLst>
      <p:ext uri="{BB962C8B-B14F-4D97-AF65-F5344CB8AC3E}">
        <p14:creationId xmlns:p14="http://schemas.microsoft.com/office/powerpoint/2010/main" val="1176848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5" grpId="0"/>
      <p:bldP spid="28" grpId="0"/>
      <p:bldP spid="20" grpId="0" animBg="1"/>
      <p:bldP spid="23" grpId="0" animBg="1"/>
      <p:bldP spid="24" grpId="0" animBg="1"/>
      <p:bldP spid="2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mars_rover_arm_DOFs">
            <a:hlinkClick r:id="" action="ppaction://media"/>
            <a:extLst>
              <a:ext uri="{FF2B5EF4-FFF2-40B4-BE49-F238E27FC236}">
                <a16:creationId xmlns:a16="http://schemas.microsoft.com/office/drawing/2014/main" id="{7BC91E52-6FF2-4A7A-A129-4891CFEB57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16880" y="910159"/>
            <a:ext cx="4704175" cy="5400000"/>
          </a:xfrm>
          <a:prstGeom prst="rect">
            <a:avLst/>
          </a:prstGeom>
        </p:spPr>
      </p:pic>
      <p:pic>
        <p:nvPicPr>
          <p:cNvPr id="36" name="Picture 35" hidden="1">
            <a:extLst>
              <a:ext uri="{FF2B5EF4-FFF2-40B4-BE49-F238E27FC236}">
                <a16:creationId xmlns:a16="http://schemas.microsoft.com/office/drawing/2014/main" id="{03F7DE14-5EB2-4489-881E-EF75E8260C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6880" y="910159"/>
            <a:ext cx="4700175" cy="5400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7492789-9BF5-44B2-A45C-500C836343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b="6083"/>
          <a:stretch/>
        </p:blipFill>
        <p:spPr>
          <a:xfrm>
            <a:off x="7116880" y="910159"/>
            <a:ext cx="4700175" cy="50715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722683-7695-4583-BAE6-0F8F71A60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Mars Rover Arm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DFF62-7FDA-4209-9C99-551E38C06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Six degrees of freedom</a:t>
            </a:r>
          </a:p>
          <a:p>
            <a:r>
              <a:rPr lang="en-US" dirty="0"/>
              <a:t>Waypoints define end effector trajectory</a:t>
            </a:r>
          </a:p>
          <a:p>
            <a:pPr lvl="1"/>
            <a:r>
              <a:rPr lang="en-US" dirty="0"/>
              <a:t>Position, orientation relative to arm base</a:t>
            </a:r>
          </a:p>
          <a:p>
            <a:pPr lvl="1"/>
            <a:r>
              <a:rPr lang="en-US" dirty="0"/>
              <a:t>Inverse kinematics used to find joint angles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FCF0D01-E8A9-4FB8-A1F6-92D0BC1D2DDE}"/>
              </a:ext>
            </a:extLst>
          </p:cNvPr>
          <p:cNvGrpSpPr/>
          <p:nvPr/>
        </p:nvGrpSpPr>
        <p:grpSpPr>
          <a:xfrm>
            <a:off x="10676161" y="2627672"/>
            <a:ext cx="1028122" cy="504825"/>
            <a:chOff x="9089665" y="2627672"/>
            <a:chExt cx="1028122" cy="504825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F3288DE-EB19-4671-908F-6AF6FAF0CEC4}"/>
                </a:ext>
              </a:extLst>
            </p:cNvPr>
            <p:cNvGrpSpPr/>
            <p:nvPr/>
          </p:nvGrpSpPr>
          <p:grpSpPr>
            <a:xfrm>
              <a:off x="9089665" y="2627672"/>
              <a:ext cx="607654" cy="504825"/>
              <a:chOff x="9089665" y="2627672"/>
              <a:chExt cx="607654" cy="504825"/>
            </a:xfrm>
          </p:grpSpPr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F5FCAB96-7832-40AF-865A-46AF8A587996}"/>
                  </a:ext>
                </a:extLst>
              </p:cNvPr>
              <p:cNvSpPr/>
              <p:nvPr/>
            </p:nvSpPr>
            <p:spPr>
              <a:xfrm>
                <a:off x="9089665" y="2730470"/>
                <a:ext cx="607654" cy="277276"/>
              </a:xfrm>
              <a:prstGeom prst="arc">
                <a:avLst>
                  <a:gd name="adj1" fmla="val 8009165"/>
                  <a:gd name="adj2" fmla="val 0"/>
                </a:avLst>
              </a:prstGeom>
              <a:ln w="9525">
                <a:solidFill>
                  <a:srgbClr val="0000FF"/>
                </a:solidFill>
                <a:headEnd type="triangle" w="med" len="lg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0A4B024-B75C-45A5-B654-032E6C9F9AD9}"/>
                  </a:ext>
                </a:extLst>
              </p:cNvPr>
              <p:cNvSpPr/>
              <p:nvPr/>
            </p:nvSpPr>
            <p:spPr>
              <a:xfrm>
                <a:off x="9338074" y="2691858"/>
                <a:ext cx="110836" cy="746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ABECB4F2-AD4E-45BA-972D-BBECD201E9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93493" y="2627672"/>
                <a:ext cx="0" cy="504825"/>
              </a:xfrm>
              <a:prstGeom prst="line">
                <a:avLst/>
              </a:prstGeom>
              <a:ln w="28575">
                <a:solidFill>
                  <a:srgbClr val="0000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BAB1881-BC5C-4129-BB34-82C5409137E3}"/>
                </a:ext>
              </a:extLst>
            </p:cNvPr>
            <p:cNvSpPr txBox="1"/>
            <p:nvPr/>
          </p:nvSpPr>
          <p:spPr>
            <a:xfrm>
              <a:off x="9671831" y="2668711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R1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25475F1-E286-4FD6-8696-BF23DB5F98B9}"/>
              </a:ext>
            </a:extLst>
          </p:cNvPr>
          <p:cNvGrpSpPr/>
          <p:nvPr/>
        </p:nvGrpSpPr>
        <p:grpSpPr>
          <a:xfrm>
            <a:off x="10943173" y="3390024"/>
            <a:ext cx="1026663" cy="913220"/>
            <a:chOff x="9356677" y="3390024"/>
            <a:chExt cx="1026663" cy="91322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A5A952D-AE1A-48A6-AD3E-D4141E8B6F1A}"/>
                </a:ext>
              </a:extLst>
            </p:cNvPr>
            <p:cNvGrpSpPr/>
            <p:nvPr/>
          </p:nvGrpSpPr>
          <p:grpSpPr>
            <a:xfrm rot="5754650">
              <a:off x="9489264" y="3257437"/>
              <a:ext cx="607654" cy="872828"/>
              <a:chOff x="9099903" y="2257336"/>
              <a:chExt cx="607654" cy="872828"/>
            </a:xfrm>
          </p:grpSpPr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EAFCD4AE-01C3-4345-A5EB-371312FE1934}"/>
                  </a:ext>
                </a:extLst>
              </p:cNvPr>
              <p:cNvSpPr/>
              <p:nvPr/>
            </p:nvSpPr>
            <p:spPr>
              <a:xfrm>
                <a:off x="9099903" y="2390020"/>
                <a:ext cx="607654" cy="277276"/>
              </a:xfrm>
              <a:prstGeom prst="arc">
                <a:avLst>
                  <a:gd name="adj1" fmla="val 8009165"/>
                  <a:gd name="adj2" fmla="val 0"/>
                </a:avLst>
              </a:prstGeom>
              <a:ln w="9525">
                <a:solidFill>
                  <a:srgbClr val="0000FF"/>
                </a:solidFill>
                <a:headEnd type="triangle" w="med" len="lg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A1453F45-1F26-4FCB-A586-5598DAC0EF42}"/>
                  </a:ext>
                </a:extLst>
              </p:cNvPr>
              <p:cNvSpPr/>
              <p:nvPr/>
            </p:nvSpPr>
            <p:spPr>
              <a:xfrm>
                <a:off x="9348312" y="2351407"/>
                <a:ext cx="110836" cy="746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E302AA7-A92F-4508-8DC5-01356549C343}"/>
                  </a:ext>
                </a:extLst>
              </p:cNvPr>
              <p:cNvCxnSpPr>
                <a:cxnSpLocks/>
              </p:cNvCxnSpPr>
              <p:nvPr/>
            </p:nvCxnSpPr>
            <p:spPr>
              <a:xfrm rot="15845350" flipH="1" flipV="1">
                <a:off x="8957078" y="2648568"/>
                <a:ext cx="872828" cy="90364"/>
              </a:xfrm>
              <a:prstGeom prst="line">
                <a:avLst/>
              </a:prstGeom>
              <a:ln w="28575">
                <a:solidFill>
                  <a:srgbClr val="0000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C903866-841B-4347-B601-487A9BECA2F4}"/>
                </a:ext>
              </a:extLst>
            </p:cNvPr>
            <p:cNvSpPr txBox="1"/>
            <p:nvPr/>
          </p:nvSpPr>
          <p:spPr>
            <a:xfrm>
              <a:off x="9937384" y="3964690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R2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16AF7DA-266F-4A34-A6E7-03D53D2846ED}"/>
              </a:ext>
            </a:extLst>
          </p:cNvPr>
          <p:cNvGrpSpPr/>
          <p:nvPr/>
        </p:nvGrpSpPr>
        <p:grpSpPr>
          <a:xfrm>
            <a:off x="10292632" y="3557637"/>
            <a:ext cx="1016422" cy="960378"/>
            <a:chOff x="8706136" y="3557637"/>
            <a:chExt cx="1016422" cy="960378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34A6C3D-9EE0-4CEB-A19B-D1C80A4F16CB}"/>
                </a:ext>
              </a:extLst>
            </p:cNvPr>
            <p:cNvGrpSpPr/>
            <p:nvPr/>
          </p:nvGrpSpPr>
          <p:grpSpPr>
            <a:xfrm rot="5754650">
              <a:off x="8910520" y="3353253"/>
              <a:ext cx="607654" cy="1016422"/>
              <a:chOff x="9090499" y="2113357"/>
              <a:chExt cx="607654" cy="1016422"/>
            </a:xfrm>
          </p:grpSpPr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6E5D66B1-AB2C-4391-BE3C-B4177A4C584C}"/>
                  </a:ext>
                </a:extLst>
              </p:cNvPr>
              <p:cNvSpPr/>
              <p:nvPr/>
            </p:nvSpPr>
            <p:spPr>
              <a:xfrm>
                <a:off x="9090499" y="2193095"/>
                <a:ext cx="607654" cy="277276"/>
              </a:xfrm>
              <a:prstGeom prst="arc">
                <a:avLst>
                  <a:gd name="adj1" fmla="val 8009165"/>
                  <a:gd name="adj2" fmla="val 0"/>
                </a:avLst>
              </a:prstGeom>
              <a:ln w="9525">
                <a:solidFill>
                  <a:srgbClr val="0000FF"/>
                </a:solidFill>
                <a:headEnd type="triangle" w="med" len="lg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42DE89B-D234-44A4-856B-58C628E37A44}"/>
                  </a:ext>
                </a:extLst>
              </p:cNvPr>
              <p:cNvSpPr/>
              <p:nvPr/>
            </p:nvSpPr>
            <p:spPr>
              <a:xfrm>
                <a:off x="9338909" y="2154481"/>
                <a:ext cx="110836" cy="746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ADB875C0-4C83-498A-ACDE-2D8B33641D3A}"/>
                  </a:ext>
                </a:extLst>
              </p:cNvPr>
              <p:cNvCxnSpPr>
                <a:cxnSpLocks/>
              </p:cNvCxnSpPr>
              <p:nvPr/>
            </p:nvCxnSpPr>
            <p:spPr>
              <a:xfrm rot="15845350" flipH="1" flipV="1">
                <a:off x="8885281" y="2568952"/>
                <a:ext cx="1016422" cy="105231"/>
              </a:xfrm>
              <a:prstGeom prst="line">
                <a:avLst/>
              </a:prstGeom>
              <a:ln w="28575">
                <a:solidFill>
                  <a:srgbClr val="0000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861778E-0A4F-4FA7-BDE2-5E639F8D0E2F}"/>
                </a:ext>
              </a:extLst>
            </p:cNvPr>
            <p:cNvSpPr txBox="1"/>
            <p:nvPr/>
          </p:nvSpPr>
          <p:spPr>
            <a:xfrm>
              <a:off x="9238702" y="4179461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R3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2B626E9-F7BA-4810-9C94-59E504C6479E}"/>
              </a:ext>
            </a:extLst>
          </p:cNvPr>
          <p:cNvGrpSpPr/>
          <p:nvPr/>
        </p:nvGrpSpPr>
        <p:grpSpPr>
          <a:xfrm>
            <a:off x="10314145" y="2136608"/>
            <a:ext cx="1203712" cy="448987"/>
            <a:chOff x="8727649" y="2136608"/>
            <a:chExt cx="1203712" cy="448987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9DE3225-9ACB-4A72-9314-D78651D596FA}"/>
                </a:ext>
              </a:extLst>
            </p:cNvPr>
            <p:cNvGrpSpPr/>
            <p:nvPr/>
          </p:nvGrpSpPr>
          <p:grpSpPr>
            <a:xfrm rot="5754650">
              <a:off x="8942025" y="1927143"/>
              <a:ext cx="444076" cy="872828"/>
              <a:chOff x="9170426" y="2257336"/>
              <a:chExt cx="444076" cy="872828"/>
            </a:xfrm>
          </p:grpSpPr>
          <p:sp>
            <p:nvSpPr>
              <p:cNvPr id="58" name="Arc 57">
                <a:extLst>
                  <a:ext uri="{FF2B5EF4-FFF2-40B4-BE49-F238E27FC236}">
                    <a16:creationId xmlns:a16="http://schemas.microsoft.com/office/drawing/2014/main" id="{412BEAC8-6F28-4CB2-9282-494CD3E40795}"/>
                  </a:ext>
                </a:extLst>
              </p:cNvPr>
              <p:cNvSpPr/>
              <p:nvPr/>
            </p:nvSpPr>
            <p:spPr>
              <a:xfrm>
                <a:off x="9170426" y="2457231"/>
                <a:ext cx="444076" cy="202634"/>
              </a:xfrm>
              <a:prstGeom prst="arc">
                <a:avLst>
                  <a:gd name="adj1" fmla="val 8009165"/>
                  <a:gd name="adj2" fmla="val 0"/>
                </a:avLst>
              </a:prstGeom>
              <a:ln w="9525">
                <a:solidFill>
                  <a:srgbClr val="0000FF"/>
                </a:solidFill>
                <a:headEnd type="triangle" w="med" len="lg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B204B657-A4D9-46F8-A709-E9A964D25A25}"/>
                  </a:ext>
                </a:extLst>
              </p:cNvPr>
              <p:cNvSpPr/>
              <p:nvPr/>
            </p:nvSpPr>
            <p:spPr>
              <a:xfrm>
                <a:off x="9350748" y="2433269"/>
                <a:ext cx="83273" cy="616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C7C49A3B-7F06-4270-ABA0-BABE568B39F9}"/>
                  </a:ext>
                </a:extLst>
              </p:cNvPr>
              <p:cNvCxnSpPr>
                <a:cxnSpLocks/>
              </p:cNvCxnSpPr>
              <p:nvPr/>
            </p:nvCxnSpPr>
            <p:spPr>
              <a:xfrm rot="15845350" flipH="1" flipV="1">
                <a:off x="8957078" y="2648568"/>
                <a:ext cx="872828" cy="90364"/>
              </a:xfrm>
              <a:prstGeom prst="line">
                <a:avLst/>
              </a:prstGeom>
              <a:ln w="28575">
                <a:solidFill>
                  <a:srgbClr val="0000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641B59E-DC9E-4831-A6A2-64DDA8FAE281}"/>
                </a:ext>
              </a:extLst>
            </p:cNvPr>
            <p:cNvSpPr txBox="1"/>
            <p:nvPr/>
          </p:nvSpPr>
          <p:spPr>
            <a:xfrm>
              <a:off x="9485405" y="2136608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R4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C1D9015-ACA0-48D3-BFB1-71840CBD3143}"/>
              </a:ext>
            </a:extLst>
          </p:cNvPr>
          <p:cNvGrpSpPr/>
          <p:nvPr/>
        </p:nvGrpSpPr>
        <p:grpSpPr>
          <a:xfrm>
            <a:off x="9354531" y="2559295"/>
            <a:ext cx="847256" cy="872828"/>
            <a:chOff x="7768035" y="2559295"/>
            <a:chExt cx="847256" cy="872828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66A4C89F-A707-420F-A0B8-466E6787E0AA}"/>
                </a:ext>
              </a:extLst>
            </p:cNvPr>
            <p:cNvGrpSpPr/>
            <p:nvPr/>
          </p:nvGrpSpPr>
          <p:grpSpPr>
            <a:xfrm rot="10800000">
              <a:off x="8171215" y="2559295"/>
              <a:ext cx="444076" cy="872828"/>
              <a:chOff x="9170426" y="2257336"/>
              <a:chExt cx="444076" cy="872828"/>
            </a:xfrm>
          </p:grpSpPr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D74B2074-8085-4319-A831-A4CCA17B9AE8}"/>
                  </a:ext>
                </a:extLst>
              </p:cNvPr>
              <p:cNvSpPr/>
              <p:nvPr/>
            </p:nvSpPr>
            <p:spPr>
              <a:xfrm>
                <a:off x="9170426" y="2457231"/>
                <a:ext cx="444076" cy="202634"/>
              </a:xfrm>
              <a:prstGeom prst="arc">
                <a:avLst>
                  <a:gd name="adj1" fmla="val 8009165"/>
                  <a:gd name="adj2" fmla="val 0"/>
                </a:avLst>
              </a:prstGeom>
              <a:ln w="9525">
                <a:solidFill>
                  <a:srgbClr val="0000FF"/>
                </a:solidFill>
                <a:headEnd type="triangle" w="med" len="lg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A245621-1E67-434E-BBCA-21C00B771231}"/>
                  </a:ext>
                </a:extLst>
              </p:cNvPr>
              <p:cNvSpPr/>
              <p:nvPr/>
            </p:nvSpPr>
            <p:spPr>
              <a:xfrm>
                <a:off x="9350748" y="2433269"/>
                <a:ext cx="83273" cy="61683"/>
              </a:xfrm>
              <a:prstGeom prst="rect">
                <a:avLst/>
              </a:prstGeom>
              <a:solidFill>
                <a:srgbClr val="D8D8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9FA4288F-B858-4232-BB1B-56862F1A4C9F}"/>
                  </a:ext>
                </a:extLst>
              </p:cNvPr>
              <p:cNvCxnSpPr>
                <a:cxnSpLocks/>
              </p:cNvCxnSpPr>
              <p:nvPr/>
            </p:nvCxnSpPr>
            <p:spPr>
              <a:xfrm rot="15845350" flipH="1" flipV="1">
                <a:off x="8957078" y="2648568"/>
                <a:ext cx="872828" cy="90364"/>
              </a:xfrm>
              <a:prstGeom prst="line">
                <a:avLst/>
              </a:prstGeom>
              <a:ln w="28575">
                <a:solidFill>
                  <a:srgbClr val="0000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E963835-5701-4FB2-81CC-B496ECB5AB76}"/>
                </a:ext>
              </a:extLst>
            </p:cNvPr>
            <p:cNvSpPr txBox="1"/>
            <p:nvPr/>
          </p:nvSpPr>
          <p:spPr>
            <a:xfrm>
              <a:off x="7768035" y="3074932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R5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B97C292-AFE1-40F7-AEFA-B5F26FBA1FC4}"/>
              </a:ext>
            </a:extLst>
          </p:cNvPr>
          <p:cNvGrpSpPr/>
          <p:nvPr/>
        </p:nvGrpSpPr>
        <p:grpSpPr>
          <a:xfrm>
            <a:off x="10100916" y="1636604"/>
            <a:ext cx="988221" cy="678216"/>
            <a:chOff x="8514420" y="1636604"/>
            <a:chExt cx="988221" cy="678216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CBD1348-9E20-4A4F-AF4A-C6DFC0B13D93}"/>
                </a:ext>
              </a:extLst>
            </p:cNvPr>
            <p:cNvGrpSpPr/>
            <p:nvPr/>
          </p:nvGrpSpPr>
          <p:grpSpPr>
            <a:xfrm rot="5571155">
              <a:off x="8749825" y="1677397"/>
              <a:ext cx="402018" cy="872828"/>
              <a:chOff x="9191295" y="2257336"/>
              <a:chExt cx="402018" cy="872828"/>
            </a:xfrm>
          </p:grpSpPr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A5D6344F-F897-4135-9F92-3DC2BD2466BB}"/>
                  </a:ext>
                </a:extLst>
              </p:cNvPr>
              <p:cNvSpPr/>
              <p:nvPr/>
            </p:nvSpPr>
            <p:spPr>
              <a:xfrm>
                <a:off x="9191295" y="2468100"/>
                <a:ext cx="402018" cy="174541"/>
              </a:xfrm>
              <a:prstGeom prst="arc">
                <a:avLst>
                  <a:gd name="adj1" fmla="val 10229503"/>
                  <a:gd name="adj2" fmla="val 3726212"/>
                </a:avLst>
              </a:prstGeom>
              <a:ln w="9525">
                <a:solidFill>
                  <a:srgbClr val="0000FF"/>
                </a:solidFill>
                <a:headEnd type="triangle" w="med" len="lg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92AD80F-E058-4DAC-984E-AE3A0D7B5EF4}"/>
                  </a:ext>
                </a:extLst>
              </p:cNvPr>
              <p:cNvSpPr/>
              <p:nvPr/>
            </p:nvSpPr>
            <p:spPr>
              <a:xfrm>
                <a:off x="9350748" y="2433269"/>
                <a:ext cx="83273" cy="616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b="1" dirty="0"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FD520123-91F4-4B12-AB87-ACB4CAC23359}"/>
                  </a:ext>
                </a:extLst>
              </p:cNvPr>
              <p:cNvCxnSpPr>
                <a:cxnSpLocks/>
              </p:cNvCxnSpPr>
              <p:nvPr/>
            </p:nvCxnSpPr>
            <p:spPr>
              <a:xfrm rot="15845350" flipH="1" flipV="1">
                <a:off x="8957078" y="2648568"/>
                <a:ext cx="872828" cy="90364"/>
              </a:xfrm>
              <a:prstGeom prst="line">
                <a:avLst/>
              </a:prstGeom>
              <a:ln w="28575">
                <a:solidFill>
                  <a:srgbClr val="0000FF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4FFE77D-F621-4960-B515-77E360D2D85A}"/>
                </a:ext>
              </a:extLst>
            </p:cNvPr>
            <p:cNvSpPr txBox="1"/>
            <p:nvPr/>
          </p:nvSpPr>
          <p:spPr>
            <a:xfrm>
              <a:off x="9056685" y="1636604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R6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D0B1E61-559A-4CBE-8C54-DD20C0D4D3B5}"/>
              </a:ext>
            </a:extLst>
          </p:cNvPr>
          <p:cNvGrpSpPr/>
          <p:nvPr/>
        </p:nvGrpSpPr>
        <p:grpSpPr>
          <a:xfrm>
            <a:off x="7202484" y="312483"/>
            <a:ext cx="2555227" cy="400110"/>
            <a:chOff x="5615988" y="395441"/>
            <a:chExt cx="2555227" cy="400110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402E481C-89F7-4425-8011-8F4E5D6BE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15988" y="463769"/>
              <a:ext cx="238095" cy="228571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9483CFD-DF60-49CC-A774-BCE426B44EDA}"/>
                </a:ext>
              </a:extLst>
            </p:cNvPr>
            <p:cNvSpPr txBox="1"/>
            <p:nvPr/>
          </p:nvSpPr>
          <p:spPr>
            <a:xfrm>
              <a:off x="5870136" y="395441"/>
              <a:ext cx="23010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>
                  <a:latin typeface="Arial" pitchFamily="34" charset="0"/>
                  <a:cs typeface="Arial" pitchFamily="34" charset="0"/>
                </a:rPr>
                <a:t>Drill Tip Waypoints</a:t>
              </a:r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38682B74-AC28-43F6-8F3A-4A8E4B2000BF}"/>
              </a:ext>
            </a:extLst>
          </p:cNvPr>
          <p:cNvSpPr>
            <a:spLocks noChangeAspect="1"/>
          </p:cNvSpPr>
          <p:nvPr/>
        </p:nvSpPr>
        <p:spPr>
          <a:xfrm>
            <a:off x="10709155" y="5946866"/>
            <a:ext cx="288000" cy="288000"/>
          </a:xfrm>
          <a:prstGeom prst="ellipse">
            <a:avLst/>
          </a:prstGeom>
          <a:noFill/>
          <a:ln>
            <a:solidFill>
              <a:srgbClr val="00B050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54FA51B-78D4-4D99-83E8-05D30CD0A3A7}"/>
              </a:ext>
            </a:extLst>
          </p:cNvPr>
          <p:cNvGrpSpPr/>
          <p:nvPr/>
        </p:nvGrpSpPr>
        <p:grpSpPr>
          <a:xfrm>
            <a:off x="7167306" y="616553"/>
            <a:ext cx="1344423" cy="400110"/>
            <a:chOff x="7167306" y="616553"/>
            <a:chExt cx="1344423" cy="40011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B05E362-8EAF-4E4F-A9B7-302F9BFACF30}"/>
                </a:ext>
              </a:extLst>
            </p:cNvPr>
            <p:cNvGrpSpPr/>
            <p:nvPr/>
          </p:nvGrpSpPr>
          <p:grpSpPr>
            <a:xfrm>
              <a:off x="7202484" y="616553"/>
              <a:ext cx="1309245" cy="400110"/>
              <a:chOff x="5615988" y="395441"/>
              <a:chExt cx="1309245" cy="400110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B450F5DA-9B7F-4B11-937F-022254A7EE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15988" y="463769"/>
                <a:ext cx="238095" cy="228571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DFB77F7-C7EE-42EE-9B0C-A5308428B05E}"/>
                  </a:ext>
                </a:extLst>
              </p:cNvPr>
              <p:cNvSpPr txBox="1"/>
              <p:nvPr/>
            </p:nvSpPr>
            <p:spPr>
              <a:xfrm>
                <a:off x="5870136" y="395441"/>
                <a:ext cx="105509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000" dirty="0">
                    <a:latin typeface="Arial" pitchFamily="34" charset="0"/>
                    <a:cs typeface="Arial" pitchFamily="34" charset="0"/>
                  </a:rPr>
                  <a:t>Sample</a:t>
                </a:r>
              </a:p>
            </p:txBody>
          </p:sp>
        </p:grp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9D6709B-F533-476A-B3EE-8B29CB74F8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67306" y="657491"/>
              <a:ext cx="288000" cy="28800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  <a:effectLst>
              <a:glow rad="101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5B7657-E00B-4ADC-A3E2-FD3F4F1BA372}"/>
              </a:ext>
            </a:extLst>
          </p:cNvPr>
          <p:cNvGrpSpPr/>
          <p:nvPr/>
        </p:nvGrpSpPr>
        <p:grpSpPr>
          <a:xfrm>
            <a:off x="3067793" y="3224986"/>
            <a:ext cx="4265611" cy="3633014"/>
            <a:chOff x="3067793" y="3224986"/>
            <a:chExt cx="4265611" cy="3633014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1A4B99D8-C632-451D-A873-8367CBB2E9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332" t="3701" r="6228" b="3217"/>
            <a:stretch/>
          </p:blipFill>
          <p:spPr>
            <a:xfrm>
              <a:off x="3067793" y="3490857"/>
              <a:ext cx="4265611" cy="336714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E9808F-F89B-4EA4-B54F-2DAB3192EB30}"/>
                </a:ext>
              </a:extLst>
            </p:cNvPr>
            <p:cNvSpPr txBox="1"/>
            <p:nvPr/>
          </p:nvSpPr>
          <p:spPr>
            <a:xfrm>
              <a:off x="4343569" y="3224986"/>
              <a:ext cx="1714059" cy="3441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tIns="18000" bIns="18000" rtlCol="0">
              <a:spAutoFit/>
            </a:bodyPr>
            <a:lstStyle/>
            <a:p>
              <a:pPr algn="ctr"/>
              <a:r>
                <a:rPr lang="de-DE" sz="2000" b="1" dirty="0">
                  <a:latin typeface="Arial" pitchFamily="34" charset="0"/>
                  <a:cs typeface="Arial" pitchFamily="34" charset="0"/>
                </a:rPr>
                <a:t>Joint Angles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DB6BDCF-FC89-42EA-96DF-C030AAD14E6C}"/>
              </a:ext>
            </a:extLst>
          </p:cNvPr>
          <p:cNvGrpSpPr/>
          <p:nvPr/>
        </p:nvGrpSpPr>
        <p:grpSpPr>
          <a:xfrm>
            <a:off x="231602" y="3224986"/>
            <a:ext cx="2886491" cy="3646607"/>
            <a:chOff x="231602" y="3224986"/>
            <a:chExt cx="2886491" cy="3646607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DFF3A2A2-62A3-4013-9B36-9EDA2974D9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9286" r="19562"/>
            <a:stretch/>
          </p:blipFill>
          <p:spPr>
            <a:xfrm>
              <a:off x="231602" y="3331446"/>
              <a:ext cx="2886491" cy="3540147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25AD112-A2DA-4551-AEF1-5F0827D6A0E7}"/>
                </a:ext>
              </a:extLst>
            </p:cNvPr>
            <p:cNvSpPr txBox="1"/>
            <p:nvPr/>
          </p:nvSpPr>
          <p:spPr>
            <a:xfrm>
              <a:off x="1072994" y="3224986"/>
              <a:ext cx="1409617" cy="3441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tIns="18000" bIns="18000" rtlCol="0">
              <a:spAutoFit/>
            </a:bodyPr>
            <a:lstStyle/>
            <a:p>
              <a:pPr algn="ctr"/>
              <a:r>
                <a:rPr lang="de-DE" sz="2000" b="1" dirty="0">
                  <a:latin typeface="Arial" pitchFamily="34" charset="0"/>
                  <a:cs typeface="Arial" pitchFamily="34" charset="0"/>
                </a:rPr>
                <a:t>Trajectory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1222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9" dur="12533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8" fill="hold" display="0">
                  <p:stCondLst>
                    <p:cond delay="indefinite"/>
                  </p:stCondLst>
                </p:cTn>
                <p:tgtEl>
                  <p:spTgt spid="38"/>
                </p:tgtEl>
              </p:cMediaNode>
            </p:video>
            <p:seq concurrent="1" nextAc="seek">
              <p:cTn id="109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0" fill="hold">
                      <p:stCondLst>
                        <p:cond delay="0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3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F62D1-036F-E96A-B675-82CD1C96A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Pick Up</a:t>
            </a:r>
          </a:p>
        </p:txBody>
      </p:sp>
      <p:pic>
        <p:nvPicPr>
          <p:cNvPr id="3" name="variable_mass">
            <a:hlinkClick r:id="" action="ppaction://media"/>
            <a:extLst>
              <a:ext uri="{FF2B5EF4-FFF2-40B4-BE49-F238E27FC236}">
                <a16:creationId xmlns:a16="http://schemas.microsoft.com/office/drawing/2014/main" id="{5FC2C4F2-3F89-62C8-4FF5-C3C6871173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448" t="8071" r="2448" b="8071"/>
          <a:stretch/>
        </p:blipFill>
        <p:spPr>
          <a:xfrm>
            <a:off x="5181600" y="1803756"/>
            <a:ext cx="6812734" cy="35815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3F935B-5654-6AF9-FEAF-2D6CE5CA3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502634"/>
            <a:ext cx="4648200" cy="21837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7C4B77-B5A6-91E0-E1CB-9FEA41478A25}"/>
              </a:ext>
            </a:extLst>
          </p:cNvPr>
          <p:cNvSpPr txBox="1"/>
          <p:nvPr/>
        </p:nvSpPr>
        <p:spPr>
          <a:xfrm>
            <a:off x="381000" y="1994191"/>
            <a:ext cx="4495800" cy="5847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Variable Mass blocks for generating a soil sample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268C8F-BF44-C2C3-A5C0-AE015C2CDCA3}"/>
              </a:ext>
            </a:extLst>
          </p:cNvPr>
          <p:cNvSpPr txBox="1"/>
          <p:nvPr/>
        </p:nvSpPr>
        <p:spPr>
          <a:xfrm>
            <a:off x="457200" y="4702453"/>
            <a:ext cx="4495800" cy="5847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Joint Engagement/Disengagement for sample collection</a:t>
            </a:r>
          </a:p>
        </p:txBody>
      </p:sp>
    </p:spTree>
    <p:extLst>
      <p:ext uri="{BB962C8B-B14F-4D97-AF65-F5344CB8AC3E}">
        <p14:creationId xmlns:p14="http://schemas.microsoft.com/office/powerpoint/2010/main" val="3578952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08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BA43B-4907-E260-0703-9D0CAE57D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3668" y="2411361"/>
            <a:ext cx="10769600" cy="99060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EB3000-234D-631F-FF5A-8F3340B2D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32" y="3374105"/>
            <a:ext cx="10655710" cy="34922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7403D2-143F-D738-D292-259C7764E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20729"/>
            <a:ext cx="9829800" cy="307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83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A106-3EAD-0CDD-9563-84F568196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GHC 22 Event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534B3D-8DD5-BDF5-DC63-77B05CF35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756" y="1675078"/>
            <a:ext cx="6819160" cy="38698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C091E5-A587-C56E-DB52-2E685B96DD61}"/>
              </a:ext>
            </a:extLst>
          </p:cNvPr>
          <p:cNvSpPr txBox="1"/>
          <p:nvPr/>
        </p:nvSpPr>
        <p:spPr>
          <a:xfrm>
            <a:off x="343640" y="1676400"/>
            <a:ext cx="556260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 Nova Light"/>
              </a:rPr>
              <a:t>‘AI takes Autonomous Navigation to </a:t>
            </a:r>
            <a:br>
              <a:rPr lang="en-US" sz="2000" dirty="0">
                <a:latin typeface="Arial Nova Light"/>
              </a:rPr>
            </a:br>
            <a:r>
              <a:rPr lang="en-US" sz="2000" dirty="0">
                <a:latin typeface="Arial Nova Light"/>
              </a:rPr>
              <a:t>Mars and Beyond’ workshop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 Nova Light"/>
                <a:cs typeface="Arial" pitchFamily="34" charset="0"/>
              </a:rPr>
              <a:t>~400 participants </a:t>
            </a:r>
          </a:p>
          <a:p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3533F8-F34F-2701-4C1E-5FD8E182B1CC}"/>
              </a:ext>
            </a:extLst>
          </p:cNvPr>
          <p:cNvSpPr txBox="1"/>
          <p:nvPr/>
        </p:nvSpPr>
        <p:spPr>
          <a:xfrm>
            <a:off x="331756" y="3227117"/>
            <a:ext cx="5562600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 Light"/>
              </a:rPr>
              <a:t>Thanks for your support !</a:t>
            </a:r>
          </a:p>
          <a:p>
            <a:endParaRPr lang="en-US" sz="2000" dirty="0">
              <a:latin typeface="Arial Nova Light"/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 Nova Light"/>
                <a:cs typeface="Arial" pitchFamily="34" charset="0"/>
              </a:rPr>
              <a:t>Kritika Ramani (QE)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Maria Gavilan-Alfonso (</a:t>
            </a:r>
            <a:r>
              <a:rPr lang="en-US" sz="2000" dirty="0" err="1"/>
              <a:t>EduMarketing</a:t>
            </a:r>
            <a:r>
              <a:rPr lang="en-US" sz="20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Chinmayi Lanka (QE)</a:t>
            </a:r>
            <a:endParaRPr lang="en-US" sz="2000" b="1" dirty="0">
              <a:latin typeface="Arial Nova Light"/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Sara Nambi (Dev)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 Nova Light"/>
                <a:cs typeface="Arial" pitchFamily="34" charset="0"/>
              </a:rPr>
              <a:t>Ameya Godbole (QE) 	</a:t>
            </a:r>
          </a:p>
          <a:p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722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D729-B4ED-496C-4B0F-EDBE7ED4E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Resources 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01635B-7F2B-F6D5-015A-16104FA8BF8E}"/>
              </a:ext>
            </a:extLst>
          </p:cNvPr>
          <p:cNvSpPr txBox="1"/>
          <p:nvPr/>
        </p:nvSpPr>
        <p:spPr>
          <a:xfrm>
            <a:off x="609602" y="1295400"/>
            <a:ext cx="9986392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buFont typeface="+mj-lt"/>
              <a:buAutoNum type="arabicPeriod"/>
            </a:pPr>
            <a:r>
              <a:rPr lang="en-US" dirty="0">
                <a:solidFill>
                  <a:srgbClr val="212121"/>
                </a:solidFill>
                <a:latin typeface="Calibri" panose="020F0502020204030204" pitchFamily="34" charset="0"/>
              </a:rPr>
              <a:t>Demo Location : </a:t>
            </a:r>
            <a:r>
              <a:rPr lang="en-US" dirty="0">
                <a:solidFill>
                  <a:srgbClr val="212121"/>
                </a:solidFill>
                <a:latin typeface="Calibri" panose="020F0502020204030204" pitchFamily="34" charset="0"/>
                <a:hlinkClick r:id="rId2"/>
              </a:rPr>
              <a:t>https://insidelabs-git.mathworks.com/hupadhya/autonomous-mars-rover</a:t>
            </a:r>
            <a:r>
              <a:rPr lang="en-US" dirty="0">
                <a:solidFill>
                  <a:srgbClr val="212121"/>
                </a:solidFill>
                <a:latin typeface="Calibri" panose="020F0502020204030204" pitchFamily="34" charset="0"/>
              </a:rPr>
              <a:t> </a:t>
            </a:r>
          </a:p>
          <a:p>
            <a:pPr lvl="1" fontAlgn="base"/>
            <a:r>
              <a:rPr lang="en-US" dirty="0">
                <a:solidFill>
                  <a:srgbClr val="212121"/>
                </a:solidFill>
                <a:latin typeface="Calibri" panose="020F0502020204030204" pitchFamily="34" charset="0"/>
              </a:rPr>
              <a:t>&gt;&gt; </a:t>
            </a:r>
            <a:r>
              <a:rPr lang="en-US" dirty="0" err="1"/>
              <a:t>mars_rover_startup</a:t>
            </a:r>
            <a:r>
              <a:rPr lang="en-US" dirty="0"/>
              <a:t>;</a:t>
            </a:r>
            <a:endParaRPr lang="en-US" dirty="0">
              <a:solidFill>
                <a:srgbClr val="212121"/>
              </a:solidFill>
              <a:latin typeface="Calibri" panose="020F0502020204030204" pitchFamily="34" charset="0"/>
            </a:endParaRPr>
          </a:p>
          <a:p>
            <a:pPr algn="l" rtl="0" fontAlgn="base">
              <a:buFont typeface="+mj-lt"/>
              <a:buAutoNum type="arabicPeriod"/>
            </a:pPr>
            <a:r>
              <a:rPr lang="en-US" sz="18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Rover model details and controls algorithms used: </a:t>
            </a:r>
            <a:endParaRPr lang="en-US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b="0" i="0" u="sng" strike="noStrike" dirty="0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3"/>
              </a:rPr>
              <a:t> https://www.mathworks.com/help/sm/ug/mars_rover.html</a:t>
            </a:r>
            <a:r>
              <a:rPr lang="en-US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 </a:t>
            </a:r>
            <a:endParaRPr lang="en-US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b="0" i="0" u="sng" strike="noStrike" dirty="0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4"/>
              </a:rPr>
              <a:t> https://www.mathworks.com/matlabcentral/fileexchange/105700-mars-rover-model-in-simscape/?s_tid=LandingPageTabfx</a:t>
            </a:r>
            <a:r>
              <a:rPr lang="en-US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 </a:t>
            </a:r>
            <a:endParaRPr lang="en-US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 Pure Pursuit controller : </a:t>
            </a:r>
            <a:r>
              <a:rPr lang="en-US" b="0" i="0" u="sng" strike="noStrike" dirty="0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5"/>
              </a:rPr>
              <a:t>https://www.mathworks.com/help/robotics/ug/pure-pursuit-controller.html</a:t>
            </a:r>
            <a:r>
              <a:rPr lang="en-US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  </a:t>
            </a:r>
            <a:endParaRPr lang="en-US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 rtl="0" fontAlgn="base">
              <a:buFont typeface="+mj-lt"/>
              <a:buAutoNum type="arabicPeriod" startAt="2"/>
            </a:pPr>
            <a:r>
              <a:rPr lang="en-US" sz="18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Path planner used:  </a:t>
            </a:r>
            <a:endParaRPr lang="en-US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Hybrid A star planner </a:t>
            </a:r>
            <a:r>
              <a:rPr lang="en-US" b="0" i="0" u="sng" strike="noStrike" dirty="0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6"/>
              </a:rPr>
              <a:t>https://www.mathworks.com/help/nav/ref/plannerhybridastar.html</a:t>
            </a:r>
            <a:r>
              <a:rPr lang="en-US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 </a:t>
            </a:r>
            <a:endParaRPr lang="en-US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 rtl="0" fontAlgn="base">
              <a:buFont typeface="+mj-lt"/>
              <a:buAutoNum type="arabicPeriod" startAt="3"/>
            </a:pPr>
            <a:r>
              <a:rPr lang="en-US" sz="18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Deep Learning algorithm used: </a:t>
            </a:r>
            <a:endParaRPr lang="en-US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 Yolov2: </a:t>
            </a:r>
            <a:r>
              <a:rPr lang="en-US" b="0" i="0" u="sng" strike="noStrike" dirty="0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7"/>
              </a:rPr>
              <a:t>https://www.mathworks.com/help/deeplearning/ug/object-detection-using-yolo-v2.html</a:t>
            </a:r>
            <a:r>
              <a:rPr lang="en-US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  </a:t>
            </a:r>
            <a:endParaRPr lang="en-US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b="0" i="0" u="sng" strike="noStrike" dirty="0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8"/>
              </a:rPr>
              <a:t> https://www.mathworks.com/help/vision/ug/getting-started-with-object-detection-using-deep-learning.html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</a:p>
          <a:p>
            <a:pPr fontAlgn="base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4.</a:t>
            </a:r>
            <a:r>
              <a:rPr lang="en-US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Stereo Vision algorithm: </a:t>
            </a:r>
            <a:endParaRPr lang="en-US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b="0" i="0" u="sng" strike="noStrike" dirty="0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9"/>
              </a:rPr>
              <a:t> https://www.mathworks.com/help/vision/ug/depth-estimation-from-stereo-video.html</a:t>
            </a:r>
            <a:r>
              <a:rPr lang="en-US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 </a:t>
            </a:r>
            <a:endParaRPr lang="en-US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b="0" i="0" u="sng" strike="noStrike" dirty="0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10"/>
              </a:rPr>
              <a:t> https://www.mathworks.com/help/vision/ug/using-the-stereo-camera-calibrator-app.html</a:t>
            </a:r>
            <a:r>
              <a:rPr lang="en-US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   </a:t>
            </a:r>
            <a:endParaRPr lang="en-US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 rtl="0" fontAlgn="base">
              <a:buFont typeface="+mj-lt"/>
              <a:buAutoNum type="arabicPeriod" startAt="5"/>
            </a:pPr>
            <a:r>
              <a:rPr lang="en-US" sz="18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游明朝" panose="02020400000000000000" pitchFamily="18" charset="-128"/>
              </a:rPr>
              <a:t>Details regarding how the detector network was constructed/trained - </a:t>
            </a:r>
            <a:r>
              <a:rPr lang="en-US" sz="1800" b="0" i="0" u="sng" strike="noStrike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游明朝" panose="02020400000000000000" pitchFamily="18" charset="-128"/>
                <a:hlinkClick r:id="rId11"/>
              </a:rPr>
              <a:t>GHC_yolov2.docx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rPr>
              <a:t> </a:t>
            </a:r>
            <a:endParaRPr lang="en-US" sz="1800" b="0" i="0" dirty="0">
              <a:solidFill>
                <a:srgbClr val="000000"/>
              </a:solidFill>
              <a:effectLst/>
              <a:latin typeface="游明朝" panose="02020400000000000000" pitchFamily="18" charset="-128"/>
              <a:ea typeface="游明朝" panose="02020400000000000000" pitchFamily="18" charset="-128"/>
            </a:endParaRPr>
          </a:p>
          <a:p>
            <a:pPr algn="l" rtl="0" fontAlgn="base"/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968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A6AEF-0DE2-4BA8-8156-B39FA8C96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2819400"/>
            <a:ext cx="2133600" cy="990600"/>
          </a:xfrm>
        </p:spPr>
        <p:txBody>
          <a:bodyPr/>
          <a:lstStyle/>
          <a:p>
            <a:r>
              <a:rPr lang="en-US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1674211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95E19-EF7D-3034-3711-2B9DA22337E3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10769600" cy="990600"/>
          </a:xfrm>
          <a:prstGeom prst="rect">
            <a:avLst/>
          </a:prstGeom>
        </p:spPr>
        <p:txBody>
          <a:bodyPr/>
          <a:lstStyle>
            <a:lvl1pPr algn="l" defTabSz="916680" rtl="0" eaLnBrk="1" latinLnBrk="0" hangingPunct="1">
              <a:spcBef>
                <a:spcPct val="0"/>
              </a:spcBef>
              <a:buNone/>
              <a:defRPr sz="2800" b="0" kern="120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F0A9187-BBE4-46EC-D7B8-5AFC18B3CC63}"/>
              </a:ext>
            </a:extLst>
          </p:cNvPr>
          <p:cNvSpPr txBox="1">
            <a:spLocks/>
          </p:cNvSpPr>
          <p:nvPr/>
        </p:nvSpPr>
        <p:spPr>
          <a:xfrm>
            <a:off x="457200" y="336601"/>
            <a:ext cx="10769600" cy="990600"/>
          </a:xfrm>
          <a:prstGeom prst="rect">
            <a:avLst/>
          </a:prstGeom>
        </p:spPr>
        <p:txBody>
          <a:bodyPr/>
          <a:lstStyle>
            <a:lvl1pPr algn="l" defTabSz="916680" rtl="0" eaLnBrk="1" latinLnBrk="0" hangingPunct="1">
              <a:spcBef>
                <a:spcPct val="0"/>
              </a:spcBef>
              <a:buNone/>
              <a:defRPr sz="2800" b="0" kern="120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Other useful tricks</a:t>
            </a:r>
          </a:p>
        </p:txBody>
      </p:sp>
      <p:pic>
        <p:nvPicPr>
          <p:cNvPr id="5" name="fast_restart">
            <a:hlinkClick r:id="" action="ppaction://media"/>
            <a:extLst>
              <a:ext uri="{FF2B5EF4-FFF2-40B4-BE49-F238E27FC236}">
                <a16:creationId xmlns:a16="http://schemas.microsoft.com/office/drawing/2014/main" id="{A8EF935A-75AA-A0BF-40D6-AC78EDE5F6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0800" y="1506033"/>
            <a:ext cx="6584017" cy="41275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63B62F-E4BC-AE03-BBF5-8EC4DB061288}"/>
              </a:ext>
            </a:extLst>
          </p:cNvPr>
          <p:cNvSpPr txBox="1"/>
          <p:nvPr/>
        </p:nvSpPr>
        <p:spPr>
          <a:xfrm>
            <a:off x="2686050" y="5171919"/>
            <a:ext cx="4495800" cy="3385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Fast restart mode for quick restart of simulation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B69107-DF2C-5534-3848-723C1A49BB31}"/>
              </a:ext>
            </a:extLst>
          </p:cNvPr>
          <p:cNvSpPr txBox="1"/>
          <p:nvPr/>
        </p:nvSpPr>
        <p:spPr>
          <a:xfrm>
            <a:off x="2620878" y="5756694"/>
            <a:ext cx="4495800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Update graphics in MATLAB app while Simulink is running by attaching a listener </a:t>
            </a:r>
          </a:p>
          <a:p>
            <a:r>
              <a:rPr lang="en-US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&gt;&gt; </a:t>
            </a:r>
            <a:r>
              <a:rPr lang="en-US" sz="16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add_exec_event_listener</a:t>
            </a:r>
            <a:endParaRPr lang="en-US" sz="1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339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06202-705D-0D29-3B19-4D4F82F8B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81437"/>
            <a:ext cx="10769600" cy="990600"/>
          </a:xfrm>
        </p:spPr>
        <p:txBody>
          <a:bodyPr/>
          <a:lstStyle/>
          <a:p>
            <a:r>
              <a:rPr lang="en-US" dirty="0"/>
              <a:t>Demo Intro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D669C1-2EB2-FB79-6813-58B2F6F87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846176"/>
            <a:ext cx="9161322" cy="578794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7BA1C9-BE05-7E49-B419-D9CA8CD02811}"/>
              </a:ext>
            </a:extLst>
          </p:cNvPr>
          <p:cNvSpPr txBox="1"/>
          <p:nvPr/>
        </p:nvSpPr>
        <p:spPr>
          <a:xfrm>
            <a:off x="2286000" y="4891767"/>
            <a:ext cx="1981200" cy="40011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Path Planning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608BEA-6AB1-01B4-0FE6-B3BBD61336B4}"/>
              </a:ext>
            </a:extLst>
          </p:cNvPr>
          <p:cNvCxnSpPr>
            <a:cxnSpLocks/>
          </p:cNvCxnSpPr>
          <p:nvPr/>
        </p:nvCxnSpPr>
        <p:spPr>
          <a:xfrm flipH="1" flipV="1">
            <a:off x="2438400" y="4343400"/>
            <a:ext cx="685800" cy="304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66E52E-D439-CD27-9F7D-9C8D9881D114}"/>
              </a:ext>
            </a:extLst>
          </p:cNvPr>
          <p:cNvCxnSpPr>
            <a:cxnSpLocks/>
          </p:cNvCxnSpPr>
          <p:nvPr/>
        </p:nvCxnSpPr>
        <p:spPr>
          <a:xfrm flipV="1">
            <a:off x="3886200" y="4648200"/>
            <a:ext cx="3200400" cy="152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609AF76-74B7-2A7E-A5A1-598BE0F99D65}"/>
              </a:ext>
            </a:extLst>
          </p:cNvPr>
          <p:cNvCxnSpPr>
            <a:cxnSpLocks/>
          </p:cNvCxnSpPr>
          <p:nvPr/>
        </p:nvCxnSpPr>
        <p:spPr>
          <a:xfrm flipV="1">
            <a:off x="3505200" y="2920649"/>
            <a:ext cx="2819400" cy="18037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9257F4-5967-5B0B-769B-7E489191254E}"/>
              </a:ext>
            </a:extLst>
          </p:cNvPr>
          <p:cNvSpPr txBox="1"/>
          <p:nvPr/>
        </p:nvSpPr>
        <p:spPr>
          <a:xfrm>
            <a:off x="2095500" y="5271826"/>
            <a:ext cx="2362200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(Navigation Toolbox)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14F421-5242-8EB9-861A-6EDFCEAE0646}"/>
              </a:ext>
            </a:extLst>
          </p:cNvPr>
          <p:cNvSpPr txBox="1"/>
          <p:nvPr/>
        </p:nvSpPr>
        <p:spPr>
          <a:xfrm>
            <a:off x="4285648" y="446066"/>
            <a:ext cx="3512018" cy="40011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Mars Rover Navigation App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799DDD-F873-74FF-21B0-511720D20531}"/>
              </a:ext>
            </a:extLst>
          </p:cNvPr>
          <p:cNvSpPr txBox="1"/>
          <p:nvPr/>
        </p:nvSpPr>
        <p:spPr>
          <a:xfrm>
            <a:off x="5029200" y="813236"/>
            <a:ext cx="1752599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(MATLAB App)</a:t>
            </a:r>
          </a:p>
        </p:txBody>
      </p:sp>
    </p:spTree>
    <p:extLst>
      <p:ext uri="{BB962C8B-B14F-4D97-AF65-F5344CB8AC3E}">
        <p14:creationId xmlns:p14="http://schemas.microsoft.com/office/powerpoint/2010/main" val="3389307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 animBg="1"/>
      <p:bldP spid="3" grpId="0" animBg="1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06202-705D-0D29-3B19-4D4F82F8B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365" y="162075"/>
            <a:ext cx="10769600" cy="990600"/>
          </a:xfrm>
        </p:spPr>
        <p:txBody>
          <a:bodyPr/>
          <a:lstStyle/>
          <a:p>
            <a:r>
              <a:rPr lang="en-US" dirty="0"/>
              <a:t>Demo Intro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819FDF-C71E-9669-D601-BF8EF957E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914400"/>
            <a:ext cx="9236331" cy="57912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F3EA55-F3E8-5DAE-BF57-BB422809CCE3}"/>
              </a:ext>
            </a:extLst>
          </p:cNvPr>
          <p:cNvSpPr txBox="1"/>
          <p:nvPr/>
        </p:nvSpPr>
        <p:spPr>
          <a:xfrm>
            <a:off x="2036237" y="2209800"/>
            <a:ext cx="1981200" cy="40011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Camera Sensor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312063-CDEA-3BC4-9B2F-953D9DC6BD9D}"/>
              </a:ext>
            </a:extLst>
          </p:cNvPr>
          <p:cNvSpPr txBox="1"/>
          <p:nvPr/>
        </p:nvSpPr>
        <p:spPr>
          <a:xfrm>
            <a:off x="1775849" y="2596187"/>
            <a:ext cx="2501976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(MATLAB Graphics)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052C8D-F32F-3FE4-177C-A74649FC2783}"/>
              </a:ext>
            </a:extLst>
          </p:cNvPr>
          <p:cNvCxnSpPr>
            <a:cxnSpLocks/>
          </p:cNvCxnSpPr>
          <p:nvPr/>
        </p:nvCxnSpPr>
        <p:spPr>
          <a:xfrm>
            <a:off x="4017437" y="2362200"/>
            <a:ext cx="6307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3F59BC3-B19E-2B34-80A9-D2773BC16CA4}"/>
              </a:ext>
            </a:extLst>
          </p:cNvPr>
          <p:cNvSpPr txBox="1"/>
          <p:nvPr/>
        </p:nvSpPr>
        <p:spPr>
          <a:xfrm>
            <a:off x="1841425" y="4933890"/>
            <a:ext cx="1981200" cy="40011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Rock Detection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DACBF1-01CE-04DB-1C51-64384A95214A}"/>
              </a:ext>
            </a:extLst>
          </p:cNvPr>
          <p:cNvSpPr txBox="1"/>
          <p:nvPr/>
        </p:nvSpPr>
        <p:spPr>
          <a:xfrm>
            <a:off x="1535589" y="5321313"/>
            <a:ext cx="2501976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(Deep Learning)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5F53EBD-EB8B-FEAC-D2F1-25B641D96A3D}"/>
              </a:ext>
            </a:extLst>
          </p:cNvPr>
          <p:cNvCxnSpPr>
            <a:cxnSpLocks/>
          </p:cNvCxnSpPr>
          <p:nvPr/>
        </p:nvCxnSpPr>
        <p:spPr>
          <a:xfrm flipV="1">
            <a:off x="3786794" y="5029200"/>
            <a:ext cx="1090006" cy="1004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858EA10-29D7-D9E6-8B75-8FF7FEACBC1A}"/>
              </a:ext>
            </a:extLst>
          </p:cNvPr>
          <p:cNvSpPr txBox="1"/>
          <p:nvPr/>
        </p:nvSpPr>
        <p:spPr>
          <a:xfrm>
            <a:off x="7620000" y="6123533"/>
            <a:ext cx="2594306" cy="40011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Obstacle Avoidance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D1E2507-3869-1DE4-D656-44FC711DBB60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8686800" y="4933890"/>
            <a:ext cx="230353" cy="11896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7973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9" grpId="0" animBg="1"/>
      <p:bldP spid="20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over_demo_video">
            <a:hlinkClick r:id="" action="ppaction://media"/>
            <a:extLst>
              <a:ext uri="{FF2B5EF4-FFF2-40B4-BE49-F238E27FC236}">
                <a16:creationId xmlns:a16="http://schemas.microsoft.com/office/drawing/2014/main" id="{5E882A91-D4DA-1F9D-1D91-45D096C9F15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8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09600"/>
            <a:ext cx="12192000" cy="585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959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8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8EC5EA6-2C49-2900-E745-D462E29E9338}"/>
              </a:ext>
            </a:extLst>
          </p:cNvPr>
          <p:cNvSpPr txBox="1">
            <a:spLocks/>
          </p:cNvSpPr>
          <p:nvPr/>
        </p:nvSpPr>
        <p:spPr>
          <a:xfrm>
            <a:off x="79076" y="1070526"/>
            <a:ext cx="10769600" cy="990600"/>
          </a:xfrm>
          <a:prstGeom prst="rect">
            <a:avLst/>
          </a:prstGeom>
        </p:spPr>
        <p:txBody>
          <a:bodyPr/>
          <a:lstStyle>
            <a:lvl1pPr algn="l" defTabSz="916680" rtl="0" eaLnBrk="1" latinLnBrk="0" hangingPunct="1">
              <a:spcBef>
                <a:spcPct val="0"/>
              </a:spcBef>
              <a:buNone/>
              <a:defRPr sz="2800" b="0" kern="120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2500" dirty="0"/>
              <a:t>Simulink Model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9AD517-32CC-B110-AE5F-6CAC32B30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59" y="3014171"/>
            <a:ext cx="2886754" cy="3192751"/>
          </a:xfrm>
          <a:prstGeom prst="rect">
            <a:avLst/>
          </a:prstGeom>
          <a:ln>
            <a:solidFill>
              <a:schemeClr val="tx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3F0A430-6B48-0D4F-A73B-092FBFD45CB6}"/>
              </a:ext>
            </a:extLst>
          </p:cNvPr>
          <p:cNvSpPr txBox="1"/>
          <p:nvPr/>
        </p:nvSpPr>
        <p:spPr>
          <a:xfrm>
            <a:off x="69259" y="2279173"/>
            <a:ext cx="2304043" cy="70788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Object Detector 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(DL Toolbox + Image Processing Toolbox)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E2EB692-802C-8884-2B4E-F5003A2A0D23}"/>
              </a:ext>
            </a:extLst>
          </p:cNvPr>
          <p:cNvSpPr txBox="1"/>
          <p:nvPr/>
        </p:nvSpPr>
        <p:spPr>
          <a:xfrm>
            <a:off x="79076" y="6236356"/>
            <a:ext cx="2819400" cy="5232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Rock Depth Estimation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(CV Toolbox)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691D6FF-B66B-814E-9BE9-4B952ED04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091" y="199480"/>
            <a:ext cx="7297046" cy="2220056"/>
          </a:xfrm>
          <a:prstGeom prst="rect">
            <a:avLst/>
          </a:prstGeom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8F216BE-B8B5-2346-C461-C90CAAB82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199" y="2195451"/>
            <a:ext cx="4057303" cy="2183841"/>
          </a:xfrm>
          <a:prstGeom prst="rect">
            <a:avLst/>
          </a:prstGeom>
          <a:ln>
            <a:solidFill>
              <a:schemeClr val="tx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733316B-5CBA-7B50-1423-DED51ABD7316}"/>
              </a:ext>
            </a:extLst>
          </p:cNvPr>
          <p:cNvCxnSpPr>
            <a:cxnSpLocks/>
          </p:cNvCxnSpPr>
          <p:nvPr/>
        </p:nvCxnSpPr>
        <p:spPr>
          <a:xfrm>
            <a:off x="8975566" y="1679590"/>
            <a:ext cx="986961" cy="4020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524C6235-D02D-385F-4807-E199E59E3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4448" y="4710550"/>
            <a:ext cx="5027262" cy="2049026"/>
          </a:xfrm>
          <a:prstGeom prst="rect">
            <a:avLst/>
          </a:prstGeom>
          <a:ln>
            <a:solidFill>
              <a:schemeClr val="tx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EB4550A6-1FCA-1973-7DD8-9C03D07300C1}"/>
              </a:ext>
            </a:extLst>
          </p:cNvPr>
          <p:cNvSpPr txBox="1"/>
          <p:nvPr/>
        </p:nvSpPr>
        <p:spPr>
          <a:xfrm>
            <a:off x="3294384" y="6075584"/>
            <a:ext cx="2514600" cy="70788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Rover and Arm Control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(Robotics System Toolbox + Simscape Multibody)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C8DA005-6418-1433-FE1C-472D7C0B43F1}"/>
              </a:ext>
            </a:extLst>
          </p:cNvPr>
          <p:cNvSpPr txBox="1"/>
          <p:nvPr/>
        </p:nvSpPr>
        <p:spPr>
          <a:xfrm>
            <a:off x="9313053" y="4394265"/>
            <a:ext cx="1845464" cy="5232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Rover Model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(Simscape Multibody)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A85BB2F1-FC1E-4C4E-B962-C3D62C27C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4448" y="2757857"/>
            <a:ext cx="4214092" cy="1764763"/>
          </a:xfrm>
          <a:prstGeom prst="rect">
            <a:avLst/>
          </a:prstGeom>
          <a:ln>
            <a:solidFill>
              <a:schemeClr val="tx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A4EA4C66-CC0A-D03D-BA17-DAC43D35E660}"/>
              </a:ext>
            </a:extLst>
          </p:cNvPr>
          <p:cNvSpPr txBox="1"/>
          <p:nvPr/>
        </p:nvSpPr>
        <p:spPr>
          <a:xfrm>
            <a:off x="3118730" y="4418162"/>
            <a:ext cx="1985950" cy="5232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Obstacle Avoidance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(Navigation Toolbox)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AF0922B3-FD8D-1E05-441B-183FBE9D1403}"/>
              </a:ext>
            </a:extLst>
          </p:cNvPr>
          <p:cNvCxnSpPr>
            <a:cxnSpLocks/>
          </p:cNvCxnSpPr>
          <p:nvPr/>
        </p:nvCxnSpPr>
        <p:spPr>
          <a:xfrm flipH="1">
            <a:off x="2493187" y="1256147"/>
            <a:ext cx="359593" cy="17829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B66089D-16F5-0957-CCC6-F93C220432F1}"/>
              </a:ext>
            </a:extLst>
          </p:cNvPr>
          <p:cNvCxnSpPr>
            <a:cxnSpLocks/>
          </p:cNvCxnSpPr>
          <p:nvPr/>
        </p:nvCxnSpPr>
        <p:spPr>
          <a:xfrm>
            <a:off x="4797230" y="1418018"/>
            <a:ext cx="732614" cy="12473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039ACAC5-61AC-1814-0FD6-3BB11A298905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6492794" y="1450519"/>
            <a:ext cx="1425285" cy="32600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092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50" grpId="0" animBg="1"/>
      <p:bldP spid="51" grpId="0" animBg="1"/>
      <p:bldP spid="9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62D67-A308-E069-0FF8-A211C9F39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Rover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E2610-07A8-68F9-41A7-CB8EBA7D1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68" y="2209800"/>
            <a:ext cx="11270694" cy="3429000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93454CB-FAEB-A2C3-2299-90ED925027AB}"/>
              </a:ext>
            </a:extLst>
          </p:cNvPr>
          <p:cNvSpPr/>
          <p:nvPr/>
        </p:nvSpPr>
        <p:spPr>
          <a:xfrm>
            <a:off x="7162800" y="2209800"/>
            <a:ext cx="3733800" cy="2438400"/>
          </a:xfrm>
          <a:prstGeom prst="roundRect">
            <a:avLst/>
          </a:prstGeom>
          <a:noFill/>
          <a:ln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658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B5BA-1B4A-BC22-C1B1-CDE2337D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73" y="347838"/>
            <a:ext cx="10769600" cy="990600"/>
          </a:xfrm>
        </p:spPr>
        <p:txBody>
          <a:bodyPr/>
          <a:lstStyle/>
          <a:p>
            <a:r>
              <a:rPr lang="en-US" dirty="0"/>
              <a:t>Rover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E3642-4D7C-8F29-155D-B5D625B361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2" y="1447800"/>
            <a:ext cx="4114798" cy="4648199"/>
          </a:xfrm>
        </p:spPr>
        <p:txBody>
          <a:bodyPr/>
          <a:lstStyle/>
          <a:p>
            <a:r>
              <a:rPr lang="en-US" sz="1600" b="0" i="0" dirty="0">
                <a:effectLst/>
                <a:latin typeface="Arial" panose="020B0604020202020204" pitchFamily="34" charset="0"/>
              </a:rPr>
              <a:t>6-wheeled vehicle </a:t>
            </a:r>
          </a:p>
          <a:p>
            <a:r>
              <a:rPr lang="en-US" sz="1600" b="0" i="0" dirty="0">
                <a:effectLst/>
                <a:latin typeface="Arial" panose="020B0604020202020204" pitchFamily="34" charset="0"/>
              </a:rPr>
              <a:t>6-DOF robotic arm</a:t>
            </a:r>
          </a:p>
          <a:p>
            <a:r>
              <a:rPr lang="en-US" sz="1600" dirty="0"/>
              <a:t>Rocker bogie suspension</a:t>
            </a:r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r>
              <a:rPr lang="en-US" sz="1600" dirty="0"/>
              <a:t>Nav cams – left and right cameras with stereo vision</a:t>
            </a:r>
          </a:p>
          <a:p>
            <a:r>
              <a:rPr lang="en-US" sz="1600" dirty="0"/>
              <a:t>Ackerman steering</a:t>
            </a:r>
          </a:p>
          <a:p>
            <a:r>
              <a:rPr lang="en-US" sz="1600" dirty="0"/>
              <a:t>Max velocity ( ~0.1 mph)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3F0E85-3045-3F9F-A2F8-C58328620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423949"/>
            <a:ext cx="6167470" cy="3319638"/>
          </a:xfrm>
          <a:prstGeom prst="rect">
            <a:avLst/>
          </a:prstGeom>
          <a:ln>
            <a:solidFill>
              <a:schemeClr val="tx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6" name="Online Media 5">
            <a:hlinkClick r:id="" action="ppaction://media"/>
            <a:extLst>
              <a:ext uri="{FF2B5EF4-FFF2-40B4-BE49-F238E27FC236}">
                <a16:creationId xmlns:a16="http://schemas.microsoft.com/office/drawing/2014/main" id="{5EC7C1CA-418C-EF5E-9056-B95A3E1962F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584202" y="3851393"/>
            <a:ext cx="4902198" cy="2757487"/>
          </a:xfrm>
          <a:prstGeom prst="rect">
            <a:avLst/>
          </a:prstGeom>
        </p:spPr>
      </p:pic>
      <p:pic>
        <p:nvPicPr>
          <p:cNvPr id="10" name="Online Media 9">
            <a:hlinkClick r:id="" action="ppaction://media"/>
            <a:extLst>
              <a:ext uri="{FF2B5EF4-FFF2-40B4-BE49-F238E27FC236}">
                <a16:creationId xmlns:a16="http://schemas.microsoft.com/office/drawing/2014/main" id="{E004CC8B-4AAA-9AE7-9F4B-30D0A78FDE9E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6324600" y="3803074"/>
            <a:ext cx="5073997" cy="285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97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48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AEA53-4AC8-C450-3ED6-12AD48A7A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98" y="322972"/>
            <a:ext cx="10769600" cy="990600"/>
          </a:xfrm>
        </p:spPr>
        <p:txBody>
          <a:bodyPr/>
          <a:lstStyle/>
          <a:p>
            <a:r>
              <a:rPr lang="en-US" dirty="0"/>
              <a:t>Estimating Rover Position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05633B5-212D-83CD-4DBB-581146373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59" y="5009488"/>
            <a:ext cx="2209800" cy="13049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68EEDBD-F38E-A6C0-E1B6-2953CE806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24" y="1136886"/>
            <a:ext cx="4457655" cy="13523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8385032-E185-ECA0-9FFC-63919B958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504" y="6048615"/>
            <a:ext cx="1219200" cy="80938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B36FEE2-8A41-4F73-D1EE-DEC63BFFE4AD}"/>
              </a:ext>
            </a:extLst>
          </p:cNvPr>
          <p:cNvSpPr txBox="1"/>
          <p:nvPr/>
        </p:nvSpPr>
        <p:spPr>
          <a:xfrm>
            <a:off x="243956" y="4460129"/>
            <a:ext cx="2605821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Simplified sensor models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4A94177D-71CE-50C6-0933-35209C60C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9591" y="3293000"/>
            <a:ext cx="1285875" cy="151447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0C44BC7-A136-CEEF-37AF-CD211EA3ED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059" y="2521636"/>
            <a:ext cx="2171700" cy="17335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CC2CBDD-33E7-3E88-3480-912CBF0626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5024" y="1730955"/>
            <a:ext cx="4782755" cy="504846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8" name="Arrow: Right 57">
            <a:extLst>
              <a:ext uri="{FF2B5EF4-FFF2-40B4-BE49-F238E27FC236}">
                <a16:creationId xmlns:a16="http://schemas.microsoft.com/office/drawing/2014/main" id="{DBA819DC-BB92-951C-9532-AEF88228BD7E}"/>
              </a:ext>
            </a:extLst>
          </p:cNvPr>
          <p:cNvSpPr/>
          <p:nvPr/>
        </p:nvSpPr>
        <p:spPr>
          <a:xfrm rot="19073765">
            <a:off x="1381387" y="2423354"/>
            <a:ext cx="478497" cy="99100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03A0782C-B3E9-BF84-720D-5887A89446B4}"/>
              </a:ext>
            </a:extLst>
          </p:cNvPr>
          <p:cNvSpPr/>
          <p:nvPr/>
        </p:nvSpPr>
        <p:spPr>
          <a:xfrm rot="668360" flipV="1">
            <a:off x="1497856" y="6459135"/>
            <a:ext cx="734147" cy="106888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EE5A53C-A158-2B24-F880-462CBCC16F5F}"/>
              </a:ext>
            </a:extLst>
          </p:cNvPr>
          <p:cNvSpPr txBox="1"/>
          <p:nvPr/>
        </p:nvSpPr>
        <p:spPr>
          <a:xfrm>
            <a:off x="7315200" y="6471640"/>
            <a:ext cx="255285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Discrete-Time Kalman Filter</a:t>
            </a: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E5263E64-606D-3B4D-D9D6-33E27396FF00}"/>
              </a:ext>
            </a:extLst>
          </p:cNvPr>
          <p:cNvSpPr/>
          <p:nvPr/>
        </p:nvSpPr>
        <p:spPr>
          <a:xfrm>
            <a:off x="9949425" y="4255186"/>
            <a:ext cx="337576" cy="109674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EC96F32-FEA6-98BD-7F89-11C43ACD34A2}"/>
              </a:ext>
            </a:extLst>
          </p:cNvPr>
          <p:cNvSpPr txBox="1"/>
          <p:nvPr/>
        </p:nvSpPr>
        <p:spPr>
          <a:xfrm>
            <a:off x="10390489" y="4050237"/>
            <a:ext cx="1635219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Rover XY Position</a:t>
            </a:r>
          </a:p>
          <a:p>
            <a:r>
              <a:rPr lang="en-US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Estimates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2230CCB-F1C8-CB4F-6F26-F6B87F17F8C4}"/>
              </a:ext>
            </a:extLst>
          </p:cNvPr>
          <p:cNvSpPr txBox="1"/>
          <p:nvPr/>
        </p:nvSpPr>
        <p:spPr>
          <a:xfrm>
            <a:off x="3962400" y="1009648"/>
            <a:ext cx="4782755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Kalman Filter for fusing multi-sensor measurement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293EE66-91EF-40F1-6F87-D193B95F2CE7}"/>
              </a:ext>
            </a:extLst>
          </p:cNvPr>
          <p:cNvSpPr txBox="1"/>
          <p:nvPr/>
        </p:nvSpPr>
        <p:spPr>
          <a:xfrm>
            <a:off x="10095687" y="5868532"/>
            <a:ext cx="2224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</a:rPr>
              <a:t>Thanks to </a:t>
            </a:r>
          </a:p>
          <a:p>
            <a:r>
              <a:rPr lang="en-US" sz="1600" dirty="0">
                <a:solidFill>
                  <a:srgbClr val="002060"/>
                </a:solidFill>
              </a:rPr>
              <a:t>Ameya Godbole</a:t>
            </a:r>
          </a:p>
        </p:txBody>
      </p:sp>
    </p:spTree>
    <p:extLst>
      <p:ext uri="{BB962C8B-B14F-4D97-AF65-F5344CB8AC3E}">
        <p14:creationId xmlns:p14="http://schemas.microsoft.com/office/powerpoint/2010/main" val="846734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5" grpId="0"/>
    </p:bldLst>
  </p:timing>
</p:sld>
</file>

<file path=ppt/theme/theme1.xml><?xml version="1.0" encoding="utf-8"?>
<a:theme xmlns:a="http://schemas.openxmlformats.org/drawingml/2006/main" name="MW_Public_widescreen">
  <a:themeElements>
    <a:clrScheme name="TMW_PPT">
      <a:dk1>
        <a:sysClr val="windowText" lastClr="000000"/>
      </a:dk1>
      <a:lt1>
        <a:sysClr val="window" lastClr="FFFFFF"/>
      </a:lt1>
      <a:dk2>
        <a:srgbClr val="125687"/>
      </a:dk2>
      <a:lt2>
        <a:srgbClr val="EEECE1"/>
      </a:lt2>
      <a:accent1>
        <a:srgbClr val="95B3D7"/>
      </a:accent1>
      <a:accent2>
        <a:srgbClr val="781414"/>
      </a:accent2>
      <a:accent3>
        <a:srgbClr val="697819"/>
      </a:accent3>
      <a:accent4>
        <a:srgbClr val="D27809"/>
      </a:accent4>
      <a:accent5>
        <a:srgbClr val="BFBFBF"/>
      </a:accent5>
      <a:accent6>
        <a:srgbClr val="E5DD9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1" dirty="0" smtClean="0"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5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9" id="{8CB18E25-FDCF-FE47-B60E-1BE218BED890}" vid="{B0147505-00DB-FE41-B045-7DC51E0995A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D88ED88F556141BD8EA5915A38494A" ma:contentTypeVersion="10" ma:contentTypeDescription="Create a new document." ma:contentTypeScope="" ma:versionID="252b43342b3857363151c1d316447645">
  <xsd:schema xmlns:xsd="http://www.w3.org/2001/XMLSchema" xmlns:xs="http://www.w3.org/2001/XMLSchema" xmlns:p="http://schemas.microsoft.com/office/2006/metadata/properties" xmlns:ns3="748f4485-2c8a-4cc2-80f2-7f9d7109ca96" xmlns:ns4="89dc62e7-7665-4d00-a1b0-1b57cca980fa" targetNamespace="http://schemas.microsoft.com/office/2006/metadata/properties" ma:root="true" ma:fieldsID="76d0f72549a9f20f382567f553697123" ns3:_="" ns4:_="">
    <xsd:import namespace="748f4485-2c8a-4cc2-80f2-7f9d7109ca96"/>
    <xsd:import namespace="89dc62e7-7665-4d00-a1b0-1b57cca980f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8f4485-2c8a-4cc2-80f2-7f9d7109ca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dc62e7-7665-4d00-a1b0-1b57cca980f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3B851B7-D313-4E85-A1E0-5976CFE11EC3}">
  <ds:schemaRefs>
    <ds:schemaRef ds:uri="http://schemas.microsoft.com/office/2006/documentManagement/types"/>
    <ds:schemaRef ds:uri="http://schemas.microsoft.com/office/infopath/2007/PartnerControls"/>
    <ds:schemaRef ds:uri="748f4485-2c8a-4cc2-80f2-7f9d7109ca96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89dc62e7-7665-4d00-a1b0-1b57cca980fa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321651A-A565-43BF-A8F4-C9869417AE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8f4485-2c8a-4cc2-80f2-7f9d7109ca96"/>
    <ds:schemaRef ds:uri="89dc62e7-7665-4d00-a1b0-1b57cca980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B61DF2E-245C-45DF-A9A5-EABECEA4295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34579</TotalTime>
  <Words>1188</Words>
  <Application>Microsoft Office PowerPoint</Application>
  <PresentationFormat>Widescreen</PresentationFormat>
  <Paragraphs>209</Paragraphs>
  <Slides>29</Slides>
  <Notes>1</Notes>
  <HiddenSlides>0</HiddenSlides>
  <MMClips>10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Helvetica Neue Medium</vt:lpstr>
      <vt:lpstr>游明朝</vt:lpstr>
      <vt:lpstr>Arial</vt:lpstr>
      <vt:lpstr>Arial Nova Light</vt:lpstr>
      <vt:lpstr>Calibri</vt:lpstr>
      <vt:lpstr>Courier New</vt:lpstr>
      <vt:lpstr>Helvetica</vt:lpstr>
      <vt:lpstr>Roboto</vt:lpstr>
      <vt:lpstr>Segoe UI</vt:lpstr>
      <vt:lpstr>Times New Roman</vt:lpstr>
      <vt:lpstr>Wingdings</vt:lpstr>
      <vt:lpstr>MW_Public_widescreen</vt:lpstr>
      <vt:lpstr>Autonomous Navigation of a Mars Rover </vt:lpstr>
      <vt:lpstr>Overview</vt:lpstr>
      <vt:lpstr>Demo Intro</vt:lpstr>
      <vt:lpstr>Demo Intro</vt:lpstr>
      <vt:lpstr>PowerPoint Presentation</vt:lpstr>
      <vt:lpstr>PowerPoint Presentation</vt:lpstr>
      <vt:lpstr>Rover Model</vt:lpstr>
      <vt:lpstr>Rover Model</vt:lpstr>
      <vt:lpstr>Estimating Rover Position</vt:lpstr>
      <vt:lpstr>Virtual Mars Terrain</vt:lpstr>
      <vt:lpstr>Path Tracking Controller</vt:lpstr>
      <vt:lpstr>Perception Module</vt:lpstr>
      <vt:lpstr>Perception Module : Navigation Cameras</vt:lpstr>
      <vt:lpstr>Navigation Cameras : Scene </vt:lpstr>
      <vt:lpstr>Navigation Cameras : Scene plotting using MATLAB Graphics</vt:lpstr>
      <vt:lpstr>PowerPoint Presentation</vt:lpstr>
      <vt:lpstr>PowerPoint Presentation</vt:lpstr>
      <vt:lpstr>Obstacle Depth Estimation using Stereovision</vt:lpstr>
      <vt:lpstr>Depth Estimation</vt:lpstr>
      <vt:lpstr>Path Planning</vt:lpstr>
      <vt:lpstr>PowerPoint Presentation</vt:lpstr>
      <vt:lpstr>PowerPoint Presentation</vt:lpstr>
      <vt:lpstr>Mars Rover Arm</vt:lpstr>
      <vt:lpstr>Sample Pick Up</vt:lpstr>
      <vt:lpstr>Results</vt:lpstr>
      <vt:lpstr>GHC 22 Event</vt:lpstr>
      <vt:lpstr>Technical Resources  </vt:lpstr>
      <vt:lpstr>Thank You !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CAD Imports in Simscape Multibody</dc:title>
  <dc:subject/>
  <dc:creator>Harshal Upadhyay</dc:creator>
  <cp:keywords>Version 20.0</cp:keywords>
  <dc:description/>
  <cp:lastModifiedBy>Harshal Upadhyay</cp:lastModifiedBy>
  <cp:revision>422</cp:revision>
  <dcterms:created xsi:type="dcterms:W3CDTF">2020-02-10T15:01:16Z</dcterms:created>
  <dcterms:modified xsi:type="dcterms:W3CDTF">2022-10-03T18:45:25Z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441712758</vt:i4>
  </property>
  <property fmtid="{D5CDD505-2E9C-101B-9397-08002B2CF9AE}" pid="3" name="_NewReviewCycle">
    <vt:lpwstr/>
  </property>
  <property fmtid="{D5CDD505-2E9C-101B-9397-08002B2CF9AE}" pid="4" name="_EmailSubject">
    <vt:lpwstr>Quick PPT question</vt:lpwstr>
  </property>
  <property fmtid="{D5CDD505-2E9C-101B-9397-08002B2CF9AE}" pid="5" name="_AuthorEmail">
    <vt:lpwstr>Julie.Cornell@mathworks.com</vt:lpwstr>
  </property>
  <property fmtid="{D5CDD505-2E9C-101B-9397-08002B2CF9AE}" pid="6" name="_AuthorEmailDisplayName">
    <vt:lpwstr>Julie Cornell</vt:lpwstr>
  </property>
  <property fmtid="{D5CDD505-2E9C-101B-9397-08002B2CF9AE}" pid="7" name="ContentTypeId">
    <vt:lpwstr>0x0101001DD88ED88F556141BD8EA5915A38494A</vt:lpwstr>
  </property>
  <property fmtid="{D5CDD505-2E9C-101B-9397-08002B2CF9AE}" pid="8" name="Order">
    <vt:r8>47491500</vt:r8>
  </property>
  <property fmtid="{D5CDD505-2E9C-101B-9397-08002B2CF9AE}" pid="9" name="xd_Signature">
    <vt:bool>false</vt:bool>
  </property>
  <property fmtid="{D5CDD505-2E9C-101B-9397-08002B2CF9AE}" pid="10" name="xd_ProgID">
    <vt:lpwstr/>
  </property>
  <property fmtid="{D5CDD505-2E9C-101B-9397-08002B2CF9AE}" pid="11" name="ComplianceAssetId">
    <vt:lpwstr/>
  </property>
  <property fmtid="{D5CDD505-2E9C-101B-9397-08002B2CF9AE}" pid="12" name="TemplateUrl">
    <vt:lpwstr/>
  </property>
</Properties>
</file>